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56" r:id="rId3"/>
    <p:sldId id="260" r:id="rId4"/>
    <p:sldId id="279" r:id="rId5"/>
    <p:sldId id="261" r:id="rId6"/>
    <p:sldId id="280" r:id="rId7"/>
    <p:sldId id="257" r:id="rId8"/>
    <p:sldId id="281" r:id="rId9"/>
    <p:sldId id="289" r:id="rId10"/>
    <p:sldId id="282" r:id="rId11"/>
    <p:sldId id="283" r:id="rId12"/>
    <p:sldId id="288" r:id="rId13"/>
    <p:sldId id="285" r:id="rId14"/>
    <p:sldId id="291" r:id="rId15"/>
    <p:sldId id="292" r:id="rId16"/>
    <p:sldId id="275" r:id="rId17"/>
    <p:sldId id="278" r:id="rId18"/>
    <p:sldId id="293"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7DD"/>
    <a:srgbClr val="76058D"/>
    <a:srgbClr val="EA8DF9"/>
    <a:srgbClr val="E1A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25" d="100"/>
          <a:sy n="125" d="100"/>
        </p:scale>
        <p:origin x="1614"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C8407-2D0A-4B74-8082-B8079F2F12F4}" type="datetimeFigureOut">
              <a:rPr lang="zh-CN" altLang="en-US" smtClean="0"/>
              <a:t>2025/3/6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2A83-98FB-4A16-9D5C-A2CDE664BC96}" type="slidenum">
              <a:rPr lang="zh-CN" altLang="en-US" smtClean="0"/>
              <a:t>‹#›</a:t>
            </a:fld>
            <a:endParaRPr lang="zh-CN" altLang="en-US"/>
          </a:p>
        </p:txBody>
      </p:sp>
    </p:spTree>
    <p:extLst>
      <p:ext uri="{BB962C8B-B14F-4D97-AF65-F5344CB8AC3E}">
        <p14:creationId xmlns:p14="http://schemas.microsoft.com/office/powerpoint/2010/main" val="410381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502A83-98FB-4A16-9D5C-A2CDE664BC96}" type="slidenum">
              <a:rPr lang="zh-CN" altLang="en-US" smtClean="0"/>
              <a:t>1</a:t>
            </a:fld>
            <a:endParaRPr lang="zh-CN" altLang="en-US"/>
          </a:p>
        </p:txBody>
      </p:sp>
    </p:spTree>
    <p:extLst>
      <p:ext uri="{BB962C8B-B14F-4D97-AF65-F5344CB8AC3E}">
        <p14:creationId xmlns:p14="http://schemas.microsoft.com/office/powerpoint/2010/main" val="234780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502A83-98FB-4A16-9D5C-A2CDE664BC96}" type="slidenum">
              <a:rPr lang="zh-CN" altLang="en-US" smtClean="0"/>
              <a:t>2</a:t>
            </a:fld>
            <a:endParaRPr lang="zh-CN" altLang="en-US"/>
          </a:p>
        </p:txBody>
      </p:sp>
    </p:spTree>
    <p:extLst>
      <p:ext uri="{BB962C8B-B14F-4D97-AF65-F5344CB8AC3E}">
        <p14:creationId xmlns:p14="http://schemas.microsoft.com/office/powerpoint/2010/main" val="385166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1675</a:t>
            </a:r>
            <a:r>
              <a:rPr lang="zh-CN" altLang="en-US" dirty="0"/>
              <a:t>年，牛顿在制作天文望远镜时，无意间发现</a:t>
            </a:r>
            <a:r>
              <a:rPr lang="en-US" altLang="zh-CN" dirty="0"/>
              <a:t>:</a:t>
            </a:r>
            <a:r>
              <a:rPr lang="zh-CN" altLang="en-US" dirty="0"/>
              <a:t>把一块平凸透镜放在平板玻璃上</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5B502A83-98FB-4A16-9D5C-A2CDE664BC96}" type="slidenum">
              <a:rPr lang="zh-CN" altLang="en-US" smtClean="0"/>
              <a:t>4</a:t>
            </a:fld>
            <a:endParaRPr lang="zh-CN" altLang="en-US"/>
          </a:p>
        </p:txBody>
      </p:sp>
    </p:spTree>
    <p:extLst>
      <p:ext uri="{BB962C8B-B14F-4D97-AF65-F5344CB8AC3E}">
        <p14:creationId xmlns:p14="http://schemas.microsoft.com/office/powerpoint/2010/main" val="3086222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502A83-98FB-4A16-9D5C-A2CDE664BC96}" type="slidenum">
              <a:rPr lang="zh-CN" altLang="en-US" smtClean="0"/>
              <a:t>12</a:t>
            </a:fld>
            <a:endParaRPr lang="zh-CN" altLang="en-US"/>
          </a:p>
        </p:txBody>
      </p:sp>
    </p:spTree>
    <p:extLst>
      <p:ext uri="{BB962C8B-B14F-4D97-AF65-F5344CB8AC3E}">
        <p14:creationId xmlns:p14="http://schemas.microsoft.com/office/powerpoint/2010/main" val="156247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502A83-98FB-4A16-9D5C-A2CDE664BC96}" type="slidenum">
              <a:rPr lang="zh-CN" altLang="en-US" smtClean="0"/>
              <a:t>13</a:t>
            </a:fld>
            <a:endParaRPr lang="zh-CN" altLang="en-US"/>
          </a:p>
        </p:txBody>
      </p:sp>
    </p:spTree>
    <p:extLst>
      <p:ext uri="{BB962C8B-B14F-4D97-AF65-F5344CB8AC3E}">
        <p14:creationId xmlns:p14="http://schemas.microsoft.com/office/powerpoint/2010/main" val="379923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502A83-98FB-4A16-9D5C-A2CDE664BC96}" type="slidenum">
              <a:rPr lang="zh-CN" altLang="en-US" smtClean="0"/>
              <a:t>14</a:t>
            </a:fld>
            <a:endParaRPr lang="zh-CN" altLang="en-US"/>
          </a:p>
        </p:txBody>
      </p:sp>
    </p:spTree>
    <p:extLst>
      <p:ext uri="{BB962C8B-B14F-4D97-AF65-F5344CB8AC3E}">
        <p14:creationId xmlns:p14="http://schemas.microsoft.com/office/powerpoint/2010/main" val="189472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5D384F-41B7-4BA2-8499-83EF8C17E08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3B446CA-2524-4F16-A390-2F09F2AA8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40744C5-6F94-4801-AE94-5E1C20ED46E4}"/>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4D9D5172-6149-475E-BFDA-10502D6118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B4F5E1-AF20-4CE2-85CF-A1B30C46993D}"/>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137914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F198B9-E893-4445-886A-70BD89C1461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1CB9BFB-1658-4747-8669-EFDD83373F20}"/>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A15965-57C0-4A41-9D2C-F02B068F191A}"/>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DF917162-71D0-49B1-BDEE-FA5972687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9EF02E-28B4-4570-9175-4A1B89AE443D}"/>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3641200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4A4605B-6D88-4C52-8E2D-95E51CA438A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5CBD6B-CE41-4B60-993C-8589712948A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9F4AC15-EBC0-4644-A6CB-5C26AB74F35A}"/>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17B0C9E5-E0AB-470B-A572-85F7E5917C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ADCA44-1A9E-401F-9D62-7809A9250837}"/>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150684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C51B71-94B2-48F8-AFD4-B5066C1DE19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5D4DA4C-98F4-49A1-9DC5-EC2154D9F74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D4004E-83EE-4076-85C8-CBB6D26E23DC}"/>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582A144C-EDFB-4CC1-AF5B-6BFD6F0943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982C26-21D8-4AD0-8F75-6B3AC8E35DB4}"/>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29120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6EBA12-55A7-4E59-97A2-4411200D88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80F7905-C2EC-4525-AF47-584FBB70C4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3C85ECF-1502-4F63-9B5E-8FA58EAB4C51}"/>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6C7F376C-2FB9-4A1A-8E8A-818B3F7FC5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1EF9AF7-DFC6-44F0-8625-0E5011CABA03}"/>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130740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510B27-871B-4710-B01D-2F5DD91424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243517-91FC-4493-ADAA-B71D1C1B90E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430B5D-A368-4FA3-87E1-A7166E94BD22}"/>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E86EE75-7C56-41E1-A2F4-5AB6D26B6E2B}"/>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6" name="页脚占位符 5">
            <a:extLst>
              <a:ext uri="{FF2B5EF4-FFF2-40B4-BE49-F238E27FC236}">
                <a16:creationId xmlns:a16="http://schemas.microsoft.com/office/drawing/2014/main" id="{FAE6A52F-22CF-421F-BFC2-E59928820E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433B564-6965-4BEF-A0A3-DB2B629D30B5}"/>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346577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E33078-681C-435D-9540-2CDBB0E8A81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DAFABA-29F9-49BB-AD29-15D0B860F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6078D00-A2BD-4020-A847-76B60D5C093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09FF33F-B140-4EEF-814E-0925F97C4C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9EC113D-95EC-4F09-AAA4-C2B648726F1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662E12A-5C83-4A4E-BBAD-A20EABF4FDD1}"/>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8" name="页脚占位符 7">
            <a:extLst>
              <a:ext uri="{FF2B5EF4-FFF2-40B4-BE49-F238E27FC236}">
                <a16:creationId xmlns:a16="http://schemas.microsoft.com/office/drawing/2014/main" id="{B7AA47DB-5C90-4743-ACB9-640BE30D077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24A876-723E-4210-AB34-AD317C5CAA8B}"/>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675980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706EE1-6954-4F20-946D-EBB9A0A10DE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B469C92-AE47-4777-9E83-7C6030237D40}"/>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4" name="页脚占位符 3">
            <a:extLst>
              <a:ext uri="{FF2B5EF4-FFF2-40B4-BE49-F238E27FC236}">
                <a16:creationId xmlns:a16="http://schemas.microsoft.com/office/drawing/2014/main" id="{28F88249-75A9-48BC-AB31-878D6A2FD47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708027F-7F2D-44E4-BC8F-D6BEDD33EF90}"/>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150485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9FE75DC-1877-4247-9004-372CE141C870}"/>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3" name="页脚占位符 2">
            <a:extLst>
              <a:ext uri="{FF2B5EF4-FFF2-40B4-BE49-F238E27FC236}">
                <a16:creationId xmlns:a16="http://schemas.microsoft.com/office/drawing/2014/main" id="{CFBFEA75-F756-437B-97A3-08864521E8E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A41A8DE-D1B2-4224-976A-04FEE81B3F97}"/>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292422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55288F-D45C-4C4D-B517-456301F4F8F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8D64B92-8746-4160-A14C-37F4C82D82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855D523-70E3-4851-B6D4-B376A88FC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4A7EF01-504A-4942-A836-CFF3E4E6FF91}"/>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6" name="页脚占位符 5">
            <a:extLst>
              <a:ext uri="{FF2B5EF4-FFF2-40B4-BE49-F238E27FC236}">
                <a16:creationId xmlns:a16="http://schemas.microsoft.com/office/drawing/2014/main" id="{3FCF2604-A5E0-4D67-AE2B-69E76909483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38CE9CC-A255-4203-A4F5-A9E4C3C831F8}"/>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353530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1C7BF-8E0F-4C76-9CC7-D197B02D8D8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CA55D39-9CB9-4D83-BFF4-AFFC412977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84BFD8-9024-4AF7-90D0-B0443BD8E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06E7C5D-B328-442C-98FB-91ADF2C86C7A}"/>
              </a:ext>
            </a:extLst>
          </p:cNvPr>
          <p:cNvSpPr>
            <a:spLocks noGrp="1"/>
          </p:cNvSpPr>
          <p:nvPr>
            <p:ph type="dt" sz="half" idx="10"/>
          </p:nvPr>
        </p:nvSpPr>
        <p:spPr/>
        <p:txBody>
          <a:bodyPr/>
          <a:lstStyle/>
          <a:p>
            <a:fld id="{8C5DCC22-CD46-451A-A1F5-3E04872C6DC5}" type="datetimeFigureOut">
              <a:rPr lang="zh-CN" altLang="en-US" smtClean="0"/>
              <a:t>2025/3/6</a:t>
            </a:fld>
            <a:endParaRPr lang="zh-CN" altLang="en-US"/>
          </a:p>
        </p:txBody>
      </p:sp>
      <p:sp>
        <p:nvSpPr>
          <p:cNvPr id="6" name="页脚占位符 5">
            <a:extLst>
              <a:ext uri="{FF2B5EF4-FFF2-40B4-BE49-F238E27FC236}">
                <a16:creationId xmlns:a16="http://schemas.microsoft.com/office/drawing/2014/main" id="{E9822F0E-5B2E-46BC-8D68-5F70C2E5ABD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54B562-35DB-42A5-B810-354F7973A478}"/>
              </a:ext>
            </a:extLst>
          </p:cNvPr>
          <p:cNvSpPr>
            <a:spLocks noGrp="1"/>
          </p:cNvSpPr>
          <p:nvPr>
            <p:ph type="sldNum" sz="quarter" idx="12"/>
          </p:nvPr>
        </p:nvSpPr>
        <p:spPr/>
        <p:txBody>
          <a:body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152313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D084534-3671-4355-BCE5-BBC5B005C7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021B884-C583-4245-9201-08C71CB28A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3838FD7-9EA7-4D43-A308-5A112D0C25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DCC22-CD46-451A-A1F5-3E04872C6DC5}" type="datetimeFigureOut">
              <a:rPr lang="zh-CN" altLang="en-US" smtClean="0"/>
              <a:t>2025/3/6</a:t>
            </a:fld>
            <a:endParaRPr lang="zh-CN" altLang="en-US"/>
          </a:p>
        </p:txBody>
      </p:sp>
      <p:sp>
        <p:nvSpPr>
          <p:cNvPr id="5" name="页脚占位符 4">
            <a:extLst>
              <a:ext uri="{FF2B5EF4-FFF2-40B4-BE49-F238E27FC236}">
                <a16:creationId xmlns:a16="http://schemas.microsoft.com/office/drawing/2014/main" id="{432209F9-6714-4805-8A73-C6233FE75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07A5B83-6FE1-425E-830A-04DB12CD3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98B35E-E9BF-4328-8BB9-31B3F29E7D21}" type="slidenum">
              <a:rPr lang="zh-CN" altLang="en-US" smtClean="0"/>
              <a:t>‹#›</a:t>
            </a:fld>
            <a:endParaRPr lang="zh-CN" altLang="en-US"/>
          </a:p>
        </p:txBody>
      </p:sp>
    </p:spTree>
    <p:extLst>
      <p:ext uri="{BB962C8B-B14F-4D97-AF65-F5344CB8AC3E}">
        <p14:creationId xmlns:p14="http://schemas.microsoft.com/office/powerpoint/2010/main" val="3913932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27.wmf"/><Relationship Id="rId18" Type="http://schemas.openxmlformats.org/officeDocument/2006/relationships/oleObject" Target="../embeddings/oleObject18.bin"/><Relationship Id="rId3" Type="http://schemas.openxmlformats.org/officeDocument/2006/relationships/image" Target="../media/image1.png"/><Relationship Id="rId21" Type="http://schemas.openxmlformats.org/officeDocument/2006/relationships/image" Target="../media/image31.wmf"/><Relationship Id="rId7" Type="http://schemas.openxmlformats.org/officeDocument/2006/relationships/image" Target="../media/image23.wmf"/><Relationship Id="rId12" Type="http://schemas.openxmlformats.org/officeDocument/2006/relationships/oleObject" Target="../embeddings/oleObject15.bin"/><Relationship Id="rId17" Type="http://schemas.openxmlformats.org/officeDocument/2006/relationships/image" Target="../media/image29.wmf"/><Relationship Id="rId2" Type="http://schemas.openxmlformats.org/officeDocument/2006/relationships/image" Target="../media/image12.png"/><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slideLayout" Target="../slideLayouts/slideLayout1.xml"/><Relationship Id="rId6" Type="http://schemas.openxmlformats.org/officeDocument/2006/relationships/oleObject" Target="../embeddings/oleObject12.bin"/><Relationship Id="rId11" Type="http://schemas.openxmlformats.org/officeDocument/2006/relationships/image" Target="../media/image26.wmf"/><Relationship Id="rId5" Type="http://schemas.openxmlformats.org/officeDocument/2006/relationships/image" Target="../media/image20.emf"/><Relationship Id="rId15" Type="http://schemas.openxmlformats.org/officeDocument/2006/relationships/image" Target="../media/image28.wmf"/><Relationship Id="rId23" Type="http://schemas.openxmlformats.org/officeDocument/2006/relationships/image" Target="../media/image32.wmf"/><Relationship Id="rId10" Type="http://schemas.openxmlformats.org/officeDocument/2006/relationships/oleObject" Target="../embeddings/oleObject14.bin"/><Relationship Id="rId19" Type="http://schemas.openxmlformats.org/officeDocument/2006/relationships/image" Target="../media/image30.wmf"/><Relationship Id="rId4" Type="http://schemas.openxmlformats.org/officeDocument/2006/relationships/oleObject" Target="../embeddings/oleObject11.bin"/><Relationship Id="rId9" Type="http://schemas.openxmlformats.org/officeDocument/2006/relationships/image" Target="../media/image25.wmf"/><Relationship Id="rId14" Type="http://schemas.openxmlformats.org/officeDocument/2006/relationships/oleObject" Target="../embeddings/oleObject16.bin"/><Relationship Id="rId22"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26.bin"/><Relationship Id="rId18" Type="http://schemas.openxmlformats.org/officeDocument/2006/relationships/image" Target="../media/image39.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36.wmf"/><Relationship Id="rId17" Type="http://schemas.openxmlformats.org/officeDocument/2006/relationships/oleObject" Target="../embeddings/oleObject28.bin"/><Relationship Id="rId2" Type="http://schemas.openxmlformats.org/officeDocument/2006/relationships/image" Target="../media/image1.png"/><Relationship Id="rId16" Type="http://schemas.openxmlformats.org/officeDocument/2006/relationships/image" Target="../media/image38.wmf"/><Relationship Id="rId1" Type="http://schemas.openxmlformats.org/officeDocument/2006/relationships/slideLayout" Target="../slideLayouts/slideLayout1.xml"/><Relationship Id="rId6" Type="http://schemas.openxmlformats.org/officeDocument/2006/relationships/image" Target="../media/image33.wmf"/><Relationship Id="rId11" Type="http://schemas.openxmlformats.org/officeDocument/2006/relationships/oleObject" Target="../embeddings/oleObject25.bin"/><Relationship Id="rId5" Type="http://schemas.openxmlformats.org/officeDocument/2006/relationships/oleObject" Target="../embeddings/oleObject22.bin"/><Relationship Id="rId15" Type="http://schemas.openxmlformats.org/officeDocument/2006/relationships/oleObject" Target="../embeddings/oleObject27.bin"/><Relationship Id="rId10" Type="http://schemas.openxmlformats.org/officeDocument/2006/relationships/image" Target="../media/image35.wmf"/><Relationship Id="rId4" Type="http://schemas.openxmlformats.org/officeDocument/2006/relationships/image" Target="../media/image31.wmf"/><Relationship Id="rId9" Type="http://schemas.openxmlformats.org/officeDocument/2006/relationships/oleObject" Target="../embeddings/oleObject24.bin"/><Relationship Id="rId14" Type="http://schemas.openxmlformats.org/officeDocument/2006/relationships/image" Target="../media/image37.w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14.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emf"/></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1.png"/><Relationship Id="rId10" Type="http://schemas.openxmlformats.org/officeDocument/2006/relationships/image" Target="../media/image50.jpeg"/><Relationship Id="rId4" Type="http://schemas.openxmlformats.org/officeDocument/2006/relationships/notesSlide" Target="../notesSlides/notesSlide6.xml"/><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wmf"/><Relationship Id="rId5" Type="http://schemas.openxmlformats.org/officeDocument/2006/relationships/oleObject" Target="../embeddings/oleObject30.bin"/><Relationship Id="rId10" Type="http://schemas.openxmlformats.org/officeDocument/2006/relationships/image" Target="../media/image57.wmf"/><Relationship Id="rId4" Type="http://schemas.openxmlformats.org/officeDocument/2006/relationships/image" Target="../media/image54.wmf"/><Relationship Id="rId9" Type="http://schemas.openxmlformats.org/officeDocument/2006/relationships/oleObject" Target="../embeddings/oleObject32.bin"/></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2.png"/><Relationship Id="rId10" Type="http://schemas.openxmlformats.org/officeDocument/2006/relationships/image" Target="../media/image18.wmf"/><Relationship Id="rId4" Type="http://schemas.openxmlformats.org/officeDocument/2006/relationships/image" Target="../media/image15.wmf"/><Relationship Id="rId9"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3.wmf"/><Relationship Id="rId3" Type="http://schemas.openxmlformats.org/officeDocument/2006/relationships/oleObject" Target="../embeddings/oleObject4.bin"/><Relationship Id="rId7" Type="http://schemas.openxmlformats.org/officeDocument/2006/relationships/image" Target="../media/image21.png"/><Relationship Id="rId12" Type="http://schemas.openxmlformats.org/officeDocument/2006/relationships/oleObject" Target="../embeddings/oleObject9.bin"/><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oleObject" Target="../embeddings/oleObject8.bin"/><Relationship Id="rId5" Type="http://schemas.openxmlformats.org/officeDocument/2006/relationships/oleObject" Target="../embeddings/oleObject5.bin"/><Relationship Id="rId15" Type="http://schemas.openxmlformats.org/officeDocument/2006/relationships/image" Target="../media/image24.wmf"/><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7.bin"/><Relationship Id="rId1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3">
            <a:extLst>
              <a:ext uri="{28A0092B-C50C-407E-A947-70E740481C1C}">
                <a14:useLocalDpi xmlns:a14="http://schemas.microsoft.com/office/drawing/2010/main" val="0"/>
              </a:ext>
            </a:extLst>
          </a:blip>
          <a:srcRect r="54150"/>
          <a:stretch/>
        </p:blipFill>
        <p:spPr>
          <a:xfrm>
            <a:off x="0"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2661686"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graphicFrame>
        <p:nvGraphicFramePr>
          <p:cNvPr id="10" name="表格 9">
            <a:extLst>
              <a:ext uri="{FF2B5EF4-FFF2-40B4-BE49-F238E27FC236}">
                <a16:creationId xmlns:a16="http://schemas.microsoft.com/office/drawing/2014/main" id="{A2B327F8-BE11-4FB7-A82C-5D890507E269}"/>
              </a:ext>
            </a:extLst>
          </p:cNvPr>
          <p:cNvGraphicFramePr>
            <a:graphicFrameLocks noGrp="1"/>
          </p:cNvGraphicFramePr>
          <p:nvPr>
            <p:extLst>
              <p:ext uri="{D42A27DB-BD31-4B8C-83A1-F6EECF244321}">
                <p14:modId xmlns:p14="http://schemas.microsoft.com/office/powerpoint/2010/main" val="3911775456"/>
              </p:ext>
            </p:extLst>
          </p:nvPr>
        </p:nvGraphicFramePr>
        <p:xfrm>
          <a:off x="1741261" y="3967941"/>
          <a:ext cx="4424098" cy="2743200"/>
        </p:xfrm>
        <a:graphic>
          <a:graphicData uri="http://schemas.openxmlformats.org/drawingml/2006/table">
            <a:tbl>
              <a:tblPr/>
              <a:tblGrid>
                <a:gridCol w="443145">
                  <a:extLst>
                    <a:ext uri="{9D8B030D-6E8A-4147-A177-3AD203B41FA5}">
                      <a16:colId xmlns:a16="http://schemas.microsoft.com/office/drawing/2014/main" val="20000"/>
                    </a:ext>
                  </a:extLst>
                </a:gridCol>
                <a:gridCol w="729695">
                  <a:extLst>
                    <a:ext uri="{9D8B030D-6E8A-4147-A177-3AD203B41FA5}">
                      <a16:colId xmlns:a16="http://schemas.microsoft.com/office/drawing/2014/main" val="20001"/>
                    </a:ext>
                  </a:extLst>
                </a:gridCol>
                <a:gridCol w="1055077">
                  <a:extLst>
                    <a:ext uri="{9D8B030D-6E8A-4147-A177-3AD203B41FA5}">
                      <a16:colId xmlns:a16="http://schemas.microsoft.com/office/drawing/2014/main" val="20002"/>
                    </a:ext>
                  </a:extLst>
                </a:gridCol>
                <a:gridCol w="1107610">
                  <a:extLst>
                    <a:ext uri="{9D8B030D-6E8A-4147-A177-3AD203B41FA5}">
                      <a16:colId xmlns:a16="http://schemas.microsoft.com/office/drawing/2014/main" val="20003"/>
                    </a:ext>
                  </a:extLst>
                </a:gridCol>
                <a:gridCol w="1088571">
                  <a:extLst>
                    <a:ext uri="{9D8B030D-6E8A-4147-A177-3AD203B41FA5}">
                      <a16:colId xmlns:a16="http://schemas.microsoft.com/office/drawing/2014/main" val="20004"/>
                    </a:ext>
                  </a:extLst>
                </a:gridCol>
              </a:tblGrid>
              <a:tr h="312389">
                <a:tc>
                  <a:txBody>
                    <a:bodyPr/>
                    <a:lstStyle/>
                    <a:p>
                      <a:pPr algn="ct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m-</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m-i</a:t>
                      </a: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20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1</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19</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2</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18</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3</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17</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9227">
                <a:tc>
                  <a:txBody>
                    <a:bodyPr/>
                    <a:lstStyle/>
                    <a:p>
                      <a:pPr algn="ctr"/>
                      <a:r>
                        <a:rPr lang="en-US" altLang="zh-CN" sz="2400" dirty="0">
                          <a:latin typeface="Times New Roman" panose="02020603050405020304" pitchFamily="18" charset="0"/>
                          <a:cs typeface="Times New Roman" panose="02020603050405020304" pitchFamily="18" charset="0"/>
                        </a:rPr>
                        <a:t>4</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16</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8" name="组合 7"/>
          <p:cNvGrpSpPr/>
          <p:nvPr/>
        </p:nvGrpSpPr>
        <p:grpSpPr>
          <a:xfrm>
            <a:off x="121237" y="920953"/>
            <a:ext cx="11517387" cy="3046988"/>
            <a:chOff x="158759" y="603812"/>
            <a:chExt cx="17760929" cy="1604474"/>
          </a:xfrm>
        </p:grpSpPr>
        <p:sp>
          <p:nvSpPr>
            <p:cNvPr id="9" name="文本框 8"/>
            <p:cNvSpPr txBox="1"/>
            <p:nvPr/>
          </p:nvSpPr>
          <p:spPr>
            <a:xfrm>
              <a:off x="802193" y="603812"/>
              <a:ext cx="17117495" cy="1604474"/>
            </a:xfrm>
            <a:prstGeom prst="rect">
              <a:avLst/>
            </a:prstGeom>
            <a:noFill/>
          </p:spPr>
          <p:txBody>
            <a:bodyPr wrap="square" rtlCol="0">
              <a:spAutoFit/>
            </a:bodyPr>
            <a:lstStyle/>
            <a:p>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温馨提示：</a:t>
              </a:r>
              <a:endParaRPr lang="en-US" altLang="zh-CN" sz="32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请同学们将书包等个人物品放在后放桌子上！水杯放脚下；</a:t>
              </a:r>
              <a:endParaRPr lang="en-US" altLang="zh-CN" sz="32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2.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预习报告按学号排好后提交</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a:t>
              </a:r>
            </a:p>
            <a:p>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3.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早来的同学将表画在实验报告第二页</a:t>
              </a:r>
              <a:r>
                <a:rPr lang="zh-CN" altLang="en-US" sz="3200" dirty="0">
                  <a:solidFill>
                    <a:srgbClr val="C00000"/>
                  </a:solidFill>
                  <a:effectLst>
                    <a:outerShdw blurRad="38100" dist="38100" dir="2700000" algn="tl">
                      <a:srgbClr val="000000">
                        <a:alpha val="43137"/>
                      </a:srgbClr>
                    </a:outerShdw>
                  </a:effectLst>
                  <a:latin typeface="Times New Roman" panose="02020603050405020304" pitchFamily="18" charset="0"/>
                  <a:ea typeface="楷体" panose="02010609060101010101" pitchFamily="49" charset="-122"/>
                  <a:cs typeface="Times New Roman" panose="02020603050405020304" pitchFamily="18" charset="0"/>
                </a:rPr>
                <a:t>原始数据</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处；</a:t>
              </a:r>
              <a:endParaRPr lang="en-US" altLang="zh-CN" sz="32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4.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禁止拉动窗帘和手机充电；</a:t>
              </a:r>
              <a:endParaRPr lang="en-US" altLang="zh-CN" sz="3200"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5.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实验按序号坐，以登记本编号为准；</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6. </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安排</a:t>
              </a:r>
              <a:r>
                <a:rPr lang="en-US" altLang="zh-CN" sz="3200" dirty="0">
                  <a:latin typeface="Times New Roman" panose="02020603050405020304" pitchFamily="18" charset="0"/>
                  <a:ea typeface="楷体" panose="02010609060101010101" pitchFamily="49" charset="-122"/>
                  <a:cs typeface="Times New Roman" panose="02020603050405020304" pitchFamily="18" charset="0"/>
                </a:rPr>
                <a:t>4-6</a:t>
              </a:r>
              <a:r>
                <a:rPr lang="zh-CN" altLang="en-US" sz="3200" dirty="0">
                  <a:latin typeface="Times New Roman" panose="02020603050405020304" pitchFamily="18" charset="0"/>
                  <a:ea typeface="楷体" panose="02010609060101010101" pitchFamily="49" charset="-122"/>
                  <a:cs typeface="Times New Roman" panose="02020603050405020304" pitchFamily="18" charset="0"/>
                </a:rPr>
                <a:t>人下课值日。</a:t>
              </a:r>
              <a:endParaRPr lang="en-US" altLang="zh-CN" sz="32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0998" y="1083753"/>
              <a:ext cx="924498" cy="329402"/>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59" y="701485"/>
              <a:ext cx="780343" cy="270793"/>
            </a:xfrm>
            <a:prstGeom prst="rect">
              <a:avLst/>
            </a:prstGeom>
          </p:spPr>
        </p:pic>
      </p:grpSp>
      <p:graphicFrame>
        <p:nvGraphicFramePr>
          <p:cNvPr id="2" name="表格 1"/>
          <p:cNvGraphicFramePr>
            <a:graphicFrameLocks noGrp="1"/>
          </p:cNvGraphicFramePr>
          <p:nvPr>
            <p:extLst>
              <p:ext uri="{D42A27DB-BD31-4B8C-83A1-F6EECF244321}">
                <p14:modId xmlns:p14="http://schemas.microsoft.com/office/powerpoint/2010/main" val="1161558894"/>
              </p:ext>
            </p:extLst>
          </p:nvPr>
        </p:nvGraphicFramePr>
        <p:xfrm>
          <a:off x="6165359" y="3967941"/>
          <a:ext cx="3980953" cy="2743200"/>
        </p:xfrm>
        <a:graphic>
          <a:graphicData uri="http://schemas.openxmlformats.org/drawingml/2006/table">
            <a:tbl>
              <a:tblPr/>
              <a:tblGrid>
                <a:gridCol w="729695">
                  <a:extLst>
                    <a:ext uri="{9D8B030D-6E8A-4147-A177-3AD203B41FA5}">
                      <a16:colId xmlns:a16="http://schemas.microsoft.com/office/drawing/2014/main" val="3520355373"/>
                    </a:ext>
                  </a:extLst>
                </a:gridCol>
                <a:gridCol w="1055077">
                  <a:extLst>
                    <a:ext uri="{9D8B030D-6E8A-4147-A177-3AD203B41FA5}">
                      <a16:colId xmlns:a16="http://schemas.microsoft.com/office/drawing/2014/main" val="866064300"/>
                    </a:ext>
                  </a:extLst>
                </a:gridCol>
                <a:gridCol w="1107610">
                  <a:extLst>
                    <a:ext uri="{9D8B030D-6E8A-4147-A177-3AD203B41FA5}">
                      <a16:colId xmlns:a16="http://schemas.microsoft.com/office/drawing/2014/main" val="3313007689"/>
                    </a:ext>
                  </a:extLst>
                </a:gridCol>
                <a:gridCol w="1088571">
                  <a:extLst>
                    <a:ext uri="{9D8B030D-6E8A-4147-A177-3AD203B41FA5}">
                      <a16:colId xmlns:a16="http://schemas.microsoft.com/office/drawing/2014/main" val="523116242"/>
                    </a:ext>
                  </a:extLst>
                </a:gridCol>
              </a:tblGrid>
              <a:tr h="309227">
                <a:tc>
                  <a:txBody>
                    <a:bodyPr/>
                    <a:lstStyle/>
                    <a:p>
                      <a:pPr algn="ctr"/>
                      <a:r>
                        <a:rPr lang="en-US" altLang="zh-CN" sz="2400" i="1" dirty="0">
                          <a:latin typeface="Times New Roman" panose="02020603050405020304" pitchFamily="18" charset="0"/>
                          <a:cs typeface="Times New Roman" panose="02020603050405020304" pitchFamily="18" charset="0"/>
                        </a:rPr>
                        <a:t>n-</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n-i</a:t>
                      </a: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028202"/>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10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434980"/>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9</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767895"/>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8</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323867"/>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7</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7340443"/>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6</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53536"/>
                  </a:ext>
                </a:extLst>
              </a:tr>
            </a:tbl>
          </a:graphicData>
        </a:graphic>
      </p:graphicFrame>
      <p:sp>
        <p:nvSpPr>
          <p:cNvPr id="3" name="文本框 2"/>
          <p:cNvSpPr txBox="1"/>
          <p:nvPr/>
        </p:nvSpPr>
        <p:spPr>
          <a:xfrm>
            <a:off x="10064623" y="4076188"/>
            <a:ext cx="2459116" cy="369332"/>
          </a:xfrm>
          <a:prstGeom prst="rect">
            <a:avLst/>
          </a:prstGeom>
          <a:noFill/>
        </p:spPr>
        <p:txBody>
          <a:bodyPr wrap="square" rtlCol="0">
            <a:spAutoFit/>
          </a:bodyPr>
          <a:lstStyle/>
          <a:p>
            <a:r>
              <a:rPr lang="zh-CN" altLang="en-US" dirty="0">
                <a:latin typeface="Times New Roman" panose="02020603050405020304" pitchFamily="18" charset="0"/>
                <a:ea typeface="楷体" panose="02010609060101010101" pitchFamily="49" charset="-122"/>
                <a:cs typeface="Times New Roman" panose="02020603050405020304" pitchFamily="18" charset="0"/>
              </a:rPr>
              <a:t>单位：</a:t>
            </a:r>
            <a:r>
              <a:rPr lang="en-US" altLang="zh-CN" dirty="0">
                <a:latin typeface="Times New Roman" panose="02020603050405020304" pitchFamily="18" charset="0"/>
                <a:ea typeface="楷体" panose="02010609060101010101" pitchFamily="49" charset="-122"/>
                <a:cs typeface="Times New Roman" panose="02020603050405020304" pitchFamily="18" charset="0"/>
              </a:rPr>
              <a:t>mm</a:t>
            </a:r>
            <a:endParaRPr lang="zh-CN" altLang="en-US"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3013675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icture 4" descr="Actual Newton's rings fringe pattern. | Download Scientific Diagram">
            <a:extLst>
              <a:ext uri="{FF2B5EF4-FFF2-40B4-BE49-F238E27FC236}">
                <a16:creationId xmlns:a16="http://schemas.microsoft.com/office/drawing/2014/main" id="{82118AD2-0F3E-4F85-ADE9-00055112C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94" y="4626174"/>
            <a:ext cx="2839063" cy="212929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3">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0" name="Rectangle 2">
            <a:extLst>
              <a:ext uri="{FF2B5EF4-FFF2-40B4-BE49-F238E27FC236}">
                <a16:creationId xmlns:a16="http://schemas.microsoft.com/office/drawing/2014/main" id="{CABEF69C-BB4C-4FEF-99F2-791145AC1585}"/>
              </a:ext>
            </a:extLst>
          </p:cNvPr>
          <p:cNvSpPr>
            <a:spLocks noChangeArrowheads="1"/>
          </p:cNvSpPr>
          <p:nvPr/>
        </p:nvSpPr>
        <p:spPr bwMode="auto">
          <a:xfrm>
            <a:off x="332935" y="971663"/>
            <a:ext cx="6096000" cy="590931"/>
          </a:xfrm>
          <a:prstGeom prst="rect">
            <a:avLst/>
          </a:prstGeom>
          <a:noFill/>
          <a:ln w="9525">
            <a:noFill/>
            <a:miter lim="800000"/>
            <a:headEnd/>
            <a:tailEnd/>
          </a:ln>
          <a:effectLst/>
        </p:spPr>
        <p:txBody>
          <a:bodyPr wrap="square">
            <a:spAutoFit/>
          </a:bodyPr>
          <a:lstStyle/>
          <a:p>
            <a:pPr marL="742950" indent="-742950">
              <a:lnSpc>
                <a:spcPct val="90000"/>
              </a:lnSpc>
              <a:spcBef>
                <a:spcPct val="20000"/>
              </a:spcBef>
              <a:buFont typeface="+mj-ea"/>
              <a:buAutoNum type="circleNumDbPlain" startAt="3"/>
              <a:defRPr/>
            </a:pPr>
            <a:r>
              <a:rPr lang="zh-CN" altLang="en-US" sz="3600" b="1" dirty="0">
                <a:solidFill>
                  <a:srgbClr val="CC0000"/>
                </a:solidFill>
                <a:latin typeface="楷体" panose="02010609060101010101" pitchFamily="49" charset="-122"/>
                <a:ea typeface="楷体" panose="02010609060101010101" pitchFamily="49" charset="-122"/>
              </a:rPr>
              <a:t>牛顿环应用</a:t>
            </a:r>
            <a:endParaRPr lang="en-US" altLang="zh-CN" sz="3600" b="1" dirty="0">
              <a:solidFill>
                <a:srgbClr val="CC0000"/>
              </a:solidFill>
              <a:latin typeface="楷体" panose="02010609060101010101" pitchFamily="49" charset="-122"/>
              <a:ea typeface="楷体" panose="02010609060101010101" pitchFamily="49" charset="-122"/>
            </a:endParaRPr>
          </a:p>
        </p:txBody>
      </p:sp>
      <p:sp>
        <p:nvSpPr>
          <p:cNvPr id="75" name="文本框 74">
            <a:extLst>
              <a:ext uri="{FF2B5EF4-FFF2-40B4-BE49-F238E27FC236}">
                <a16:creationId xmlns:a16="http://schemas.microsoft.com/office/drawing/2014/main" id="{0AA05B95-55F9-4F93-88B7-871B2DB3B8A1}"/>
              </a:ext>
            </a:extLst>
          </p:cNvPr>
          <p:cNvSpPr txBox="1"/>
          <p:nvPr/>
        </p:nvSpPr>
        <p:spPr>
          <a:xfrm>
            <a:off x="3426674" y="3546815"/>
            <a:ext cx="838801" cy="621984"/>
          </a:xfrm>
          <a:prstGeom prst="rect">
            <a:avLst/>
          </a:prstGeom>
          <a:noFill/>
        </p:spPr>
        <p:txBody>
          <a:bodyPr wrap="square" rtlCol="0">
            <a:spAutoFit/>
          </a:bodyPr>
          <a:lstStyle/>
          <a:p>
            <a:r>
              <a:rPr lang="en-US" altLang="zh-CN" sz="3600" b="1" i="1" dirty="0" err="1">
                <a:solidFill>
                  <a:srgbClr val="FF0000"/>
                </a:solidFill>
                <a:latin typeface="Times New Roman" panose="02020603050405020304" pitchFamily="18" charset="0"/>
                <a:cs typeface="Times New Roman" panose="02020603050405020304" pitchFamily="18" charset="0"/>
              </a:rPr>
              <a:t>e</a:t>
            </a:r>
            <a:r>
              <a:rPr lang="en-US" altLang="zh-CN" sz="3600" b="1" i="1" baseline="-25000" dirty="0" err="1">
                <a:solidFill>
                  <a:srgbClr val="FF0000"/>
                </a:solidFill>
                <a:latin typeface="Times New Roman" panose="02020603050405020304" pitchFamily="18" charset="0"/>
                <a:cs typeface="Times New Roman" panose="02020603050405020304" pitchFamily="18" charset="0"/>
              </a:rPr>
              <a:t>k</a:t>
            </a:r>
            <a:endParaRPr lang="zh-CN" altLang="en-US" sz="3600" b="1" i="1" baseline="-25000" dirty="0">
              <a:solidFill>
                <a:srgbClr val="FF0000"/>
              </a:solidFill>
              <a:latin typeface="Times New Roman" panose="02020603050405020304" pitchFamily="18" charset="0"/>
              <a:cs typeface="Times New Roman" panose="02020603050405020304" pitchFamily="18" charset="0"/>
            </a:endParaRPr>
          </a:p>
        </p:txBody>
      </p:sp>
      <p:grpSp>
        <p:nvGrpSpPr>
          <p:cNvPr id="20" name="组合 19">
            <a:extLst>
              <a:ext uri="{FF2B5EF4-FFF2-40B4-BE49-F238E27FC236}">
                <a16:creationId xmlns:a16="http://schemas.microsoft.com/office/drawing/2014/main" id="{3D1D98D9-6AB4-41ED-9FAD-385A45541F76}"/>
              </a:ext>
            </a:extLst>
          </p:cNvPr>
          <p:cNvGrpSpPr/>
          <p:nvPr/>
        </p:nvGrpSpPr>
        <p:grpSpPr>
          <a:xfrm>
            <a:off x="245906" y="2136291"/>
            <a:ext cx="3544429" cy="2456981"/>
            <a:chOff x="2135716" y="2478691"/>
            <a:chExt cx="3960284" cy="2813020"/>
          </a:xfrm>
        </p:grpSpPr>
        <p:grpSp>
          <p:nvGrpSpPr>
            <p:cNvPr id="18" name="组合 17">
              <a:extLst>
                <a:ext uri="{FF2B5EF4-FFF2-40B4-BE49-F238E27FC236}">
                  <a16:creationId xmlns:a16="http://schemas.microsoft.com/office/drawing/2014/main" id="{33B2C51A-15C7-4A16-94F6-0B63FD1C6886}"/>
                </a:ext>
              </a:extLst>
            </p:cNvPr>
            <p:cNvGrpSpPr/>
            <p:nvPr/>
          </p:nvGrpSpPr>
          <p:grpSpPr>
            <a:xfrm>
              <a:off x="2543304" y="4320634"/>
              <a:ext cx="3198736" cy="971077"/>
              <a:chOff x="2543304" y="4320634"/>
              <a:chExt cx="3198736" cy="971077"/>
            </a:xfrm>
          </p:grpSpPr>
          <p:sp>
            <p:nvSpPr>
              <p:cNvPr id="23" name="矩形 22">
                <a:extLst>
                  <a:ext uri="{FF2B5EF4-FFF2-40B4-BE49-F238E27FC236}">
                    <a16:creationId xmlns:a16="http://schemas.microsoft.com/office/drawing/2014/main" id="{4ECD93F3-BAC1-4C0C-BC4D-45489E59E65E}"/>
                  </a:ext>
                </a:extLst>
              </p:cNvPr>
              <p:cNvSpPr/>
              <p:nvPr/>
            </p:nvSpPr>
            <p:spPr>
              <a:xfrm>
                <a:off x="2543304" y="4320634"/>
                <a:ext cx="3198736" cy="914400"/>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a:extLst>
                  <a:ext uri="{FF2B5EF4-FFF2-40B4-BE49-F238E27FC236}">
                    <a16:creationId xmlns:a16="http://schemas.microsoft.com/office/drawing/2014/main" id="{132D6DB7-3E38-45AB-90E3-919773120B4D}"/>
                  </a:ext>
                </a:extLst>
              </p:cNvPr>
              <p:cNvSpPr/>
              <p:nvPr/>
            </p:nvSpPr>
            <p:spPr>
              <a:xfrm>
                <a:off x="2558052" y="4869654"/>
                <a:ext cx="3183988" cy="422057"/>
              </a:xfrm>
              <a:prstGeom prst="rect">
                <a:avLst/>
              </a:prstGeom>
              <a:solidFill>
                <a:schemeClr val="bg2">
                  <a:lumMod val="9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矩形 14">
              <a:extLst>
                <a:ext uri="{FF2B5EF4-FFF2-40B4-BE49-F238E27FC236}">
                  <a16:creationId xmlns:a16="http://schemas.microsoft.com/office/drawing/2014/main" id="{57F180C7-0EAD-4BF9-B2E4-04044AB86467}"/>
                </a:ext>
              </a:extLst>
            </p:cNvPr>
            <p:cNvSpPr/>
            <p:nvPr/>
          </p:nvSpPr>
          <p:spPr>
            <a:xfrm>
              <a:off x="2543304" y="2478691"/>
              <a:ext cx="3552696"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4" name="椭圆 13">
              <a:extLst>
                <a:ext uri="{FF2B5EF4-FFF2-40B4-BE49-F238E27FC236}">
                  <a16:creationId xmlns:a16="http://schemas.microsoft.com/office/drawing/2014/main" id="{DF8A21FA-627E-45DB-8C3A-01D3C36A0D99}"/>
                </a:ext>
              </a:extLst>
            </p:cNvPr>
            <p:cNvSpPr/>
            <p:nvPr/>
          </p:nvSpPr>
          <p:spPr>
            <a:xfrm>
              <a:off x="2330245" y="2935891"/>
              <a:ext cx="3608892" cy="1903263"/>
            </a:xfrm>
            <a:prstGeom prst="ellipse">
              <a:avLst/>
            </a:prstGeom>
            <a:solidFill>
              <a:schemeClr val="bg2">
                <a:lumMod val="9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60F54231-3169-4EBC-91C8-602A325BD7BF}"/>
                </a:ext>
              </a:extLst>
            </p:cNvPr>
            <p:cNvSpPr/>
            <p:nvPr/>
          </p:nvSpPr>
          <p:spPr>
            <a:xfrm>
              <a:off x="2135716" y="2905391"/>
              <a:ext cx="3891908" cy="141524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35" name="直接连接符 34">
            <a:extLst>
              <a:ext uri="{FF2B5EF4-FFF2-40B4-BE49-F238E27FC236}">
                <a16:creationId xmlns:a16="http://schemas.microsoft.com/office/drawing/2014/main" id="{108CF0F9-9B8E-4562-8D7C-86DA988B74A6}"/>
              </a:ext>
            </a:extLst>
          </p:cNvPr>
          <p:cNvCxnSpPr/>
          <p:nvPr/>
        </p:nvCxnSpPr>
        <p:spPr>
          <a:xfrm>
            <a:off x="2018120" y="1389363"/>
            <a:ext cx="1455423" cy="234341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6C1D5763-CDB7-4AD4-BAC6-B8A4A1CE3F9C}"/>
              </a:ext>
            </a:extLst>
          </p:cNvPr>
          <p:cNvSpPr txBox="1"/>
          <p:nvPr/>
        </p:nvSpPr>
        <p:spPr>
          <a:xfrm>
            <a:off x="2868082" y="2239870"/>
            <a:ext cx="786354" cy="564526"/>
          </a:xfrm>
          <a:prstGeom prst="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R</a:t>
            </a:r>
            <a:endParaRPr lang="zh-CN" altLang="en-US" sz="3600" b="1" i="1" dirty="0">
              <a:solidFill>
                <a:srgbClr val="FF0000"/>
              </a:solidFill>
              <a:latin typeface="Times New Roman" panose="02020603050405020304" pitchFamily="18" charset="0"/>
              <a:cs typeface="Times New Roman" panose="02020603050405020304" pitchFamily="18" charset="0"/>
            </a:endParaRPr>
          </a:p>
        </p:txBody>
      </p:sp>
      <p:cxnSp>
        <p:nvCxnSpPr>
          <p:cNvPr id="38" name="直接箭头连接符 37">
            <a:extLst>
              <a:ext uri="{FF2B5EF4-FFF2-40B4-BE49-F238E27FC236}">
                <a16:creationId xmlns:a16="http://schemas.microsoft.com/office/drawing/2014/main" id="{79F08923-074F-402B-9EF4-4D6801F4B32F}"/>
              </a:ext>
            </a:extLst>
          </p:cNvPr>
          <p:cNvCxnSpPr>
            <a:cxnSpLocks/>
          </p:cNvCxnSpPr>
          <p:nvPr/>
        </p:nvCxnSpPr>
        <p:spPr>
          <a:xfrm flipV="1">
            <a:off x="3462957" y="3745102"/>
            <a:ext cx="0" cy="47953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152A205D-B092-4225-AD06-FF30E73414FE}"/>
              </a:ext>
            </a:extLst>
          </p:cNvPr>
          <p:cNvSpPr txBox="1"/>
          <p:nvPr/>
        </p:nvSpPr>
        <p:spPr>
          <a:xfrm>
            <a:off x="1070332" y="2567188"/>
            <a:ext cx="1064654" cy="564526"/>
          </a:xfrm>
          <a:prstGeom prst="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R-</a:t>
            </a:r>
            <a:r>
              <a:rPr lang="en-US" altLang="zh-CN" sz="3600" b="1" i="1" dirty="0" err="1">
                <a:solidFill>
                  <a:srgbClr val="FF0000"/>
                </a:solidFill>
                <a:latin typeface="Times New Roman" panose="02020603050405020304" pitchFamily="18" charset="0"/>
                <a:cs typeface="Times New Roman" panose="02020603050405020304" pitchFamily="18" charset="0"/>
              </a:rPr>
              <a:t>e</a:t>
            </a:r>
            <a:r>
              <a:rPr lang="en-US" altLang="zh-CN" sz="3600" b="1" i="1" baseline="-25000" dirty="0" err="1">
                <a:solidFill>
                  <a:srgbClr val="FF0000"/>
                </a:solidFill>
                <a:latin typeface="Times New Roman" panose="02020603050405020304" pitchFamily="18" charset="0"/>
                <a:cs typeface="Times New Roman" panose="02020603050405020304" pitchFamily="18" charset="0"/>
              </a:rPr>
              <a:t>k</a:t>
            </a:r>
            <a:endParaRPr lang="zh-CN" altLang="en-US" sz="3600" b="1" i="1" baseline="-25000" dirty="0">
              <a:solidFill>
                <a:srgbClr val="FF0000"/>
              </a:solidFill>
              <a:latin typeface="Times New Roman" panose="02020603050405020304" pitchFamily="18" charset="0"/>
              <a:cs typeface="Times New Roman" panose="02020603050405020304" pitchFamily="18" charset="0"/>
            </a:endParaRPr>
          </a:p>
        </p:txBody>
      </p:sp>
      <p:cxnSp>
        <p:nvCxnSpPr>
          <p:cNvPr id="29" name="直接连接符 28">
            <a:extLst>
              <a:ext uri="{FF2B5EF4-FFF2-40B4-BE49-F238E27FC236}">
                <a16:creationId xmlns:a16="http://schemas.microsoft.com/office/drawing/2014/main" id="{76A40A6F-7DB7-4C2B-8565-FD14FD1C3842}"/>
              </a:ext>
            </a:extLst>
          </p:cNvPr>
          <p:cNvCxnSpPr>
            <a:cxnSpLocks/>
            <a:endCxn id="117" idx="2"/>
          </p:cNvCxnSpPr>
          <p:nvPr/>
        </p:nvCxnSpPr>
        <p:spPr>
          <a:xfrm>
            <a:off x="2018120" y="1389363"/>
            <a:ext cx="25306" cy="5366108"/>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18" name="组合 117">
            <a:extLst>
              <a:ext uri="{FF2B5EF4-FFF2-40B4-BE49-F238E27FC236}">
                <a16:creationId xmlns:a16="http://schemas.microsoft.com/office/drawing/2014/main" id="{F7F7DB1E-B7A3-408C-A9BF-D968B16E3697}"/>
              </a:ext>
            </a:extLst>
          </p:cNvPr>
          <p:cNvGrpSpPr/>
          <p:nvPr/>
        </p:nvGrpSpPr>
        <p:grpSpPr>
          <a:xfrm>
            <a:off x="4250388" y="1050252"/>
            <a:ext cx="6879676" cy="1469118"/>
            <a:chOff x="7140067" y="1268587"/>
            <a:chExt cx="6879676" cy="1469118"/>
          </a:xfrm>
        </p:grpSpPr>
        <p:grpSp>
          <p:nvGrpSpPr>
            <p:cNvPr id="110" name="组合 109">
              <a:extLst>
                <a:ext uri="{FF2B5EF4-FFF2-40B4-BE49-F238E27FC236}">
                  <a16:creationId xmlns:a16="http://schemas.microsoft.com/office/drawing/2014/main" id="{AAB8A6E4-5EE1-429A-89C2-AB22606CE618}"/>
                </a:ext>
              </a:extLst>
            </p:cNvPr>
            <p:cNvGrpSpPr/>
            <p:nvPr/>
          </p:nvGrpSpPr>
          <p:grpSpPr>
            <a:xfrm>
              <a:off x="9321862" y="1268587"/>
              <a:ext cx="4697881" cy="1469118"/>
              <a:chOff x="9310426" y="1254481"/>
              <a:chExt cx="4697881" cy="1469118"/>
            </a:xfrm>
          </p:grpSpPr>
          <p:grpSp>
            <p:nvGrpSpPr>
              <p:cNvPr id="89" name="组合 88">
                <a:extLst>
                  <a:ext uri="{FF2B5EF4-FFF2-40B4-BE49-F238E27FC236}">
                    <a16:creationId xmlns:a16="http://schemas.microsoft.com/office/drawing/2014/main" id="{AF130DAD-EB5C-42A4-957F-63FF8CD4F5AE}"/>
                  </a:ext>
                </a:extLst>
              </p:cNvPr>
              <p:cNvGrpSpPr/>
              <p:nvPr/>
            </p:nvGrpSpPr>
            <p:grpSpPr>
              <a:xfrm>
                <a:off x="9310426" y="1254481"/>
                <a:ext cx="1873157" cy="1469118"/>
                <a:chOff x="10060637" y="1377111"/>
                <a:chExt cx="1873157" cy="1469118"/>
              </a:xfrm>
            </p:grpSpPr>
            <p:graphicFrame>
              <p:nvGraphicFramePr>
                <p:cNvPr id="105" name="Object 5">
                  <a:extLst>
                    <a:ext uri="{FF2B5EF4-FFF2-40B4-BE49-F238E27FC236}">
                      <a16:creationId xmlns:a16="http://schemas.microsoft.com/office/drawing/2014/main" id="{F2505C19-DBE7-4CA7-B890-143A04DDB62C}"/>
                    </a:ext>
                  </a:extLst>
                </p:cNvPr>
                <p:cNvGraphicFramePr>
                  <a:graphicFrameLocks noChangeAspect="1"/>
                </p:cNvGraphicFramePr>
                <p:nvPr>
                  <p:extLst>
                    <p:ext uri="{D42A27DB-BD31-4B8C-83A1-F6EECF244321}">
                      <p14:modId xmlns:p14="http://schemas.microsoft.com/office/powerpoint/2010/main" val="2075419795"/>
                    </p:ext>
                  </p:extLst>
                </p:nvPr>
              </p:nvGraphicFramePr>
              <p:xfrm>
                <a:off x="10205677" y="1854720"/>
                <a:ext cx="1728117" cy="991509"/>
              </p:xfrm>
              <a:graphic>
                <a:graphicData uri="http://schemas.openxmlformats.org/presentationml/2006/ole">
                  <mc:AlternateContent xmlns:mc="http://schemas.openxmlformats.org/markup-compatibility/2006">
                    <mc:Choice xmlns:v="urn:schemas-microsoft-com:vml" Requires="v">
                      <p:oleObj r:id="rId4" imgW="609600" imgH="368300" progId="Equation.3">
                        <p:embed/>
                      </p:oleObj>
                    </mc:Choice>
                    <mc:Fallback>
                      <p:oleObj r:id="rId4" imgW="609600" imgH="368300" progId="Equation.3">
                        <p:embed/>
                        <p:pic>
                          <p:nvPicPr>
                            <p:cNvPr id="105" name="Object 5">
                              <a:extLst>
                                <a:ext uri="{FF2B5EF4-FFF2-40B4-BE49-F238E27FC236}">
                                  <a16:creationId xmlns:a16="http://schemas.microsoft.com/office/drawing/2014/main" id="{F2505C19-DBE7-4CA7-B890-143A04DDB6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5677" y="1854720"/>
                              <a:ext cx="1728117" cy="991509"/>
                            </a:xfrm>
                            <a:prstGeom prst="rect">
                              <a:avLst/>
                            </a:prstGeom>
                            <a:noFill/>
                          </p:spPr>
                        </p:pic>
                      </p:oleObj>
                    </mc:Fallback>
                  </mc:AlternateContent>
                </a:graphicData>
              </a:graphic>
            </p:graphicFrame>
            <p:graphicFrame>
              <p:nvGraphicFramePr>
                <p:cNvPr id="107" name="Object 8">
                  <a:extLst>
                    <a:ext uri="{FF2B5EF4-FFF2-40B4-BE49-F238E27FC236}">
                      <a16:creationId xmlns:a16="http://schemas.microsoft.com/office/drawing/2014/main" id="{A8B1AA1E-728E-4A0D-B913-00E3CC0C15B0}"/>
                    </a:ext>
                  </a:extLst>
                </p:cNvPr>
                <p:cNvGraphicFramePr>
                  <a:graphicFrameLocks noChangeAspect="1"/>
                </p:cNvGraphicFramePr>
                <p:nvPr>
                  <p:extLst>
                    <p:ext uri="{D42A27DB-BD31-4B8C-83A1-F6EECF244321}">
                      <p14:modId xmlns:p14="http://schemas.microsoft.com/office/powerpoint/2010/main" val="3925520852"/>
                    </p:ext>
                  </p:extLst>
                </p:nvPr>
              </p:nvGraphicFramePr>
              <p:xfrm>
                <a:off x="10303906" y="1377111"/>
                <a:ext cx="577850" cy="477837"/>
              </p:xfrm>
              <a:graphic>
                <a:graphicData uri="http://schemas.openxmlformats.org/presentationml/2006/ole">
                  <mc:AlternateContent xmlns:mc="http://schemas.openxmlformats.org/markup-compatibility/2006">
                    <mc:Choice xmlns:v="urn:schemas-microsoft-com:vml" Requires="v">
                      <p:oleObj name="Equation" r:id="rId6" imgW="215640" imgH="177480" progId="Equation.DSMT4">
                        <p:embed/>
                      </p:oleObj>
                    </mc:Choice>
                    <mc:Fallback>
                      <p:oleObj name="Equation" r:id="rId6" imgW="215640" imgH="177480" progId="Equation.DSMT4">
                        <p:embed/>
                        <p:pic>
                          <p:nvPicPr>
                            <p:cNvPr id="107" name="Object 8">
                              <a:extLst>
                                <a:ext uri="{FF2B5EF4-FFF2-40B4-BE49-F238E27FC236}">
                                  <a16:creationId xmlns:a16="http://schemas.microsoft.com/office/drawing/2014/main" id="{A8B1AA1E-728E-4A0D-B913-00E3CC0C15B0}"/>
                                </a:ext>
                              </a:extLst>
                            </p:cNvPr>
                            <p:cNvPicPr>
                              <a:picLocks noChangeAspect="1" noChangeArrowheads="1"/>
                            </p:cNvPicPr>
                            <p:nvPr/>
                          </p:nvPicPr>
                          <p:blipFill>
                            <a:blip r:embed="rId7"/>
                            <a:srcRect/>
                            <a:stretch>
                              <a:fillRect/>
                            </a:stretch>
                          </p:blipFill>
                          <p:spPr bwMode="auto">
                            <a:xfrm>
                              <a:off x="10303906" y="1377111"/>
                              <a:ext cx="577850"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 name="AutoShape 7">
                  <a:extLst>
                    <a:ext uri="{FF2B5EF4-FFF2-40B4-BE49-F238E27FC236}">
                      <a16:creationId xmlns:a16="http://schemas.microsoft.com/office/drawing/2014/main" id="{F7537E21-881C-46D7-A6FB-60A9C1FA8BD6}"/>
                    </a:ext>
                  </a:extLst>
                </p:cNvPr>
                <p:cNvSpPr>
                  <a:spLocks/>
                </p:cNvSpPr>
                <p:nvPr/>
              </p:nvSpPr>
              <p:spPr bwMode="auto">
                <a:xfrm>
                  <a:off x="10060637" y="1625767"/>
                  <a:ext cx="76200" cy="762000"/>
                </a:xfrm>
                <a:prstGeom prst="leftBrace">
                  <a:avLst>
                    <a:gd name="adj1" fmla="val 83333"/>
                    <a:gd name="adj2" fmla="val 50000"/>
                  </a:avLst>
                </a:prstGeom>
                <a:noFill/>
                <a:ln w="254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grpSp>
          <p:sp>
            <p:nvSpPr>
              <p:cNvPr id="93" name="文本框 92">
                <a:extLst>
                  <a:ext uri="{FF2B5EF4-FFF2-40B4-BE49-F238E27FC236}">
                    <a16:creationId xmlns:a16="http://schemas.microsoft.com/office/drawing/2014/main" id="{D51CA76F-8789-45CE-82EF-74FA386F0B3E}"/>
                  </a:ext>
                </a:extLst>
              </p:cNvPr>
              <p:cNvSpPr txBox="1"/>
              <p:nvPr/>
            </p:nvSpPr>
            <p:spPr>
              <a:xfrm>
                <a:off x="11175228" y="1286878"/>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=1,2,3…)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明</a:t>
                </a:r>
              </a:p>
            </p:txBody>
          </p:sp>
          <p:sp>
            <p:nvSpPr>
              <p:cNvPr id="111" name="文本框 110">
                <a:extLst>
                  <a:ext uri="{FF2B5EF4-FFF2-40B4-BE49-F238E27FC236}">
                    <a16:creationId xmlns:a16="http://schemas.microsoft.com/office/drawing/2014/main" id="{534803E7-0D68-460D-ABFC-881FF66CCFFA}"/>
                  </a:ext>
                </a:extLst>
              </p:cNvPr>
              <p:cNvSpPr txBox="1"/>
              <p:nvPr/>
            </p:nvSpPr>
            <p:spPr>
              <a:xfrm>
                <a:off x="11191017" y="1975809"/>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=0,1,2…)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暗</a:t>
                </a:r>
              </a:p>
            </p:txBody>
          </p:sp>
        </p:grpSp>
        <p:graphicFrame>
          <p:nvGraphicFramePr>
            <p:cNvPr id="102" name="Object 4">
              <a:extLst>
                <a:ext uri="{FF2B5EF4-FFF2-40B4-BE49-F238E27FC236}">
                  <a16:creationId xmlns:a16="http://schemas.microsoft.com/office/drawing/2014/main" id="{C8EB6BF9-BDD6-4C19-8E2C-13FBEDA91F99}"/>
                </a:ext>
              </a:extLst>
            </p:cNvPr>
            <p:cNvGraphicFramePr>
              <a:graphicFrameLocks noChangeAspect="1"/>
            </p:cNvGraphicFramePr>
            <p:nvPr>
              <p:extLst>
                <p:ext uri="{D42A27DB-BD31-4B8C-83A1-F6EECF244321}">
                  <p14:modId xmlns:p14="http://schemas.microsoft.com/office/powerpoint/2010/main" val="1358409083"/>
                </p:ext>
              </p:extLst>
            </p:nvPr>
          </p:nvGraphicFramePr>
          <p:xfrm>
            <a:off x="7140067" y="1389063"/>
            <a:ext cx="2168525" cy="981075"/>
          </p:xfrm>
          <a:graphic>
            <a:graphicData uri="http://schemas.openxmlformats.org/presentationml/2006/ole">
              <mc:AlternateContent xmlns:mc="http://schemas.openxmlformats.org/markup-compatibility/2006">
                <mc:Choice xmlns:v="urn:schemas-microsoft-com:vml" Requires="v">
                  <p:oleObj name="Equation" r:id="rId8" imgW="876240" imgH="393480" progId="Equation.DSMT4">
                    <p:embed/>
                  </p:oleObj>
                </mc:Choice>
                <mc:Fallback>
                  <p:oleObj name="Equation" r:id="rId8" imgW="876240" imgH="393480" progId="Equation.DSMT4">
                    <p:embed/>
                    <p:pic>
                      <p:nvPicPr>
                        <p:cNvPr id="102"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9"/>
                        <a:srcRect/>
                        <a:stretch>
                          <a:fillRect/>
                        </a:stretch>
                      </p:blipFill>
                      <p:spPr bwMode="auto">
                        <a:xfrm>
                          <a:off x="7140067" y="1389063"/>
                          <a:ext cx="2168525" cy="981075"/>
                        </a:xfrm>
                        <a:prstGeom prst="rect">
                          <a:avLst/>
                        </a:prstGeom>
                        <a:noFill/>
                      </p:spPr>
                    </p:pic>
                  </p:oleObj>
                </mc:Fallback>
              </mc:AlternateContent>
            </a:graphicData>
          </a:graphic>
        </p:graphicFrame>
      </p:grpSp>
      <p:cxnSp>
        <p:nvCxnSpPr>
          <p:cNvPr id="24" name="直接连接符 23">
            <a:extLst>
              <a:ext uri="{FF2B5EF4-FFF2-40B4-BE49-F238E27FC236}">
                <a16:creationId xmlns:a16="http://schemas.microsoft.com/office/drawing/2014/main" id="{2393BAEA-AD89-4239-B074-90A5FBC4B5C1}"/>
              </a:ext>
            </a:extLst>
          </p:cNvPr>
          <p:cNvCxnSpPr>
            <a:cxnSpLocks/>
          </p:cNvCxnSpPr>
          <p:nvPr/>
        </p:nvCxnSpPr>
        <p:spPr>
          <a:xfrm>
            <a:off x="-32025" y="3727804"/>
            <a:ext cx="3778107" cy="14286"/>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74982787-6A79-4689-870F-C61D4ABA9644}"/>
              </a:ext>
            </a:extLst>
          </p:cNvPr>
          <p:cNvCxnSpPr>
            <a:cxnSpLocks/>
          </p:cNvCxnSpPr>
          <p:nvPr/>
        </p:nvCxnSpPr>
        <p:spPr>
          <a:xfrm flipH="1">
            <a:off x="3395292" y="3727804"/>
            <a:ext cx="41430" cy="3027667"/>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0EC34E6D-6339-4123-BD31-F5C8D12F0A50}"/>
              </a:ext>
            </a:extLst>
          </p:cNvPr>
          <p:cNvCxnSpPr>
            <a:cxnSpLocks/>
            <a:endCxn id="117" idx="3"/>
          </p:cNvCxnSpPr>
          <p:nvPr/>
        </p:nvCxnSpPr>
        <p:spPr>
          <a:xfrm>
            <a:off x="2030773" y="5690822"/>
            <a:ext cx="1432184" cy="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2CC1FB0D-A0D6-46A1-9F3F-791D64A432B5}"/>
              </a:ext>
            </a:extLst>
          </p:cNvPr>
          <p:cNvSpPr txBox="1"/>
          <p:nvPr/>
        </p:nvSpPr>
        <p:spPr>
          <a:xfrm>
            <a:off x="2481316" y="5023429"/>
            <a:ext cx="786354" cy="564526"/>
          </a:xfrm>
          <a:prstGeom prst="rect">
            <a:avLst/>
          </a:prstGeom>
          <a:noFill/>
        </p:spPr>
        <p:txBody>
          <a:bodyPr wrap="square" rtlCol="0">
            <a:spAutoFit/>
          </a:bodyPr>
          <a:lstStyle/>
          <a:p>
            <a:r>
              <a:rPr lang="en-US" altLang="zh-CN" sz="3600" b="1" i="1" dirty="0" err="1">
                <a:solidFill>
                  <a:srgbClr val="FF0000"/>
                </a:solidFill>
                <a:latin typeface="Times New Roman" panose="02020603050405020304" pitchFamily="18" charset="0"/>
                <a:cs typeface="Times New Roman" panose="02020603050405020304" pitchFamily="18" charset="0"/>
              </a:rPr>
              <a:t>r</a:t>
            </a:r>
            <a:r>
              <a:rPr lang="en-US" altLang="zh-CN" sz="3600" b="1" i="1" baseline="-25000" dirty="0" err="1">
                <a:solidFill>
                  <a:srgbClr val="FF0000"/>
                </a:solidFill>
                <a:latin typeface="Times New Roman" panose="02020603050405020304" pitchFamily="18" charset="0"/>
                <a:cs typeface="Times New Roman" panose="02020603050405020304" pitchFamily="18" charset="0"/>
              </a:rPr>
              <a:t>k</a:t>
            </a:r>
            <a:endParaRPr lang="zh-CN" altLang="en-US" sz="3600" b="1" i="1" baseline="-25000" dirty="0">
              <a:solidFill>
                <a:srgbClr val="FF0000"/>
              </a:solidFill>
              <a:latin typeface="Times New Roman" panose="02020603050405020304" pitchFamily="18" charset="0"/>
              <a:cs typeface="Times New Roman" panose="02020603050405020304" pitchFamily="18" charset="0"/>
            </a:endParaRPr>
          </a:p>
        </p:txBody>
      </p:sp>
      <p:cxnSp>
        <p:nvCxnSpPr>
          <p:cNvPr id="33" name="直接连接符 32">
            <a:extLst>
              <a:ext uri="{FF2B5EF4-FFF2-40B4-BE49-F238E27FC236}">
                <a16:creationId xmlns:a16="http://schemas.microsoft.com/office/drawing/2014/main" id="{1A3BBF6D-E4D6-4F74-9972-AE739EAE410B}"/>
              </a:ext>
            </a:extLst>
          </p:cNvPr>
          <p:cNvCxnSpPr>
            <a:cxnSpLocks/>
          </p:cNvCxnSpPr>
          <p:nvPr/>
        </p:nvCxnSpPr>
        <p:spPr>
          <a:xfrm>
            <a:off x="2010485" y="1389363"/>
            <a:ext cx="19242" cy="235573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1" name="Object 27">
            <a:extLst>
              <a:ext uri="{FF2B5EF4-FFF2-40B4-BE49-F238E27FC236}">
                <a16:creationId xmlns:a16="http://schemas.microsoft.com/office/drawing/2014/main" id="{5AA8B2AF-6BFE-4C49-B05B-361965EF5580}"/>
              </a:ext>
            </a:extLst>
          </p:cNvPr>
          <p:cNvGraphicFramePr>
            <a:graphicFrameLocks noChangeAspect="1"/>
          </p:cNvGraphicFramePr>
          <p:nvPr>
            <p:extLst>
              <p:ext uri="{D42A27DB-BD31-4B8C-83A1-F6EECF244321}">
                <p14:modId xmlns:p14="http://schemas.microsoft.com/office/powerpoint/2010/main" val="4257266024"/>
              </p:ext>
            </p:extLst>
          </p:nvPr>
        </p:nvGraphicFramePr>
        <p:xfrm>
          <a:off x="4312189" y="2451549"/>
          <a:ext cx="4913312" cy="658812"/>
        </p:xfrm>
        <a:graphic>
          <a:graphicData uri="http://schemas.openxmlformats.org/presentationml/2006/ole">
            <mc:AlternateContent xmlns:mc="http://schemas.openxmlformats.org/markup-compatibility/2006">
              <mc:Choice xmlns:v="urn:schemas-microsoft-com:vml" Requires="v">
                <p:oleObj name="Equation" r:id="rId10" imgW="1866600" imgH="241200" progId="Equation.DSMT4">
                  <p:embed/>
                </p:oleObj>
              </mc:Choice>
              <mc:Fallback>
                <p:oleObj name="Equation" r:id="rId10" imgW="1866600" imgH="241200" progId="Equation.DSMT4">
                  <p:embed/>
                  <p:pic>
                    <p:nvPicPr>
                      <p:cNvPr id="66587" name="Object 27">
                        <a:extLst>
                          <a:ext uri="{FF2B5EF4-FFF2-40B4-BE49-F238E27FC236}">
                            <a16:creationId xmlns:a16="http://schemas.microsoft.com/office/drawing/2014/main" id="{EAFF811B-C207-4494-A12A-10B20A34A054}"/>
                          </a:ext>
                        </a:extLst>
                      </p:cNvPr>
                      <p:cNvPicPr>
                        <a:picLocks noChangeAspect="1" noChangeArrowheads="1"/>
                      </p:cNvPicPr>
                      <p:nvPr/>
                    </p:nvPicPr>
                    <p:blipFill>
                      <a:blip r:embed="rId11"/>
                      <a:srcRect/>
                      <a:stretch>
                        <a:fillRect/>
                      </a:stretch>
                    </p:blipFill>
                    <p:spPr bwMode="auto">
                      <a:xfrm>
                        <a:off x="4312189" y="2451549"/>
                        <a:ext cx="4913312" cy="658812"/>
                      </a:xfrm>
                      <a:prstGeom prst="rect">
                        <a:avLst/>
                      </a:prstGeom>
                      <a:noFill/>
                    </p:spPr>
                  </p:pic>
                </p:oleObj>
              </mc:Fallback>
            </mc:AlternateContent>
          </a:graphicData>
        </a:graphic>
      </p:graphicFrame>
      <p:graphicFrame>
        <p:nvGraphicFramePr>
          <p:cNvPr id="76" name="Object 4">
            <a:extLst>
              <a:ext uri="{FF2B5EF4-FFF2-40B4-BE49-F238E27FC236}">
                <a16:creationId xmlns:a16="http://schemas.microsoft.com/office/drawing/2014/main" id="{9C9AC78C-57E5-4CD7-8492-FE3FA1BDE4F5}"/>
              </a:ext>
            </a:extLst>
          </p:cNvPr>
          <p:cNvGraphicFramePr>
            <a:graphicFrameLocks noChangeAspect="1"/>
          </p:cNvGraphicFramePr>
          <p:nvPr>
            <p:extLst>
              <p:ext uri="{D42A27DB-BD31-4B8C-83A1-F6EECF244321}">
                <p14:modId xmlns:p14="http://schemas.microsoft.com/office/powerpoint/2010/main" val="3359790093"/>
              </p:ext>
            </p:extLst>
          </p:nvPr>
        </p:nvGraphicFramePr>
        <p:xfrm>
          <a:off x="9679478" y="2519439"/>
          <a:ext cx="1196975" cy="569913"/>
        </p:xfrm>
        <a:graphic>
          <a:graphicData uri="http://schemas.openxmlformats.org/presentationml/2006/ole">
            <mc:AlternateContent xmlns:mc="http://schemas.openxmlformats.org/markup-compatibility/2006">
              <mc:Choice xmlns:v="urn:schemas-microsoft-com:vml" Requires="v">
                <p:oleObj name="Equation" r:id="rId12" imgW="482400" imgH="228600" progId="Equation.DSMT4">
                  <p:embed/>
                </p:oleObj>
              </mc:Choice>
              <mc:Fallback>
                <p:oleObj name="Equation" r:id="rId12" imgW="482400" imgH="228600" progId="Equation.DSMT4">
                  <p:embed/>
                  <p:pic>
                    <p:nvPicPr>
                      <p:cNvPr id="102"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13"/>
                      <a:srcRect/>
                      <a:stretch>
                        <a:fillRect/>
                      </a:stretch>
                    </p:blipFill>
                    <p:spPr bwMode="auto">
                      <a:xfrm>
                        <a:off x="9679478" y="2519439"/>
                        <a:ext cx="1196975" cy="569913"/>
                      </a:xfrm>
                      <a:prstGeom prst="rect">
                        <a:avLst/>
                      </a:prstGeom>
                      <a:noFill/>
                    </p:spPr>
                  </p:pic>
                </p:oleObj>
              </mc:Fallback>
            </mc:AlternateContent>
          </a:graphicData>
        </a:graphic>
      </p:graphicFrame>
      <p:graphicFrame>
        <p:nvGraphicFramePr>
          <p:cNvPr id="77" name="Object 27">
            <a:extLst>
              <a:ext uri="{FF2B5EF4-FFF2-40B4-BE49-F238E27FC236}">
                <a16:creationId xmlns:a16="http://schemas.microsoft.com/office/drawing/2014/main" id="{163D2789-C351-4967-B3D6-5D1082031061}"/>
              </a:ext>
            </a:extLst>
          </p:cNvPr>
          <p:cNvGraphicFramePr>
            <a:graphicFrameLocks noChangeAspect="1"/>
          </p:cNvGraphicFramePr>
          <p:nvPr>
            <p:extLst>
              <p:ext uri="{D42A27DB-BD31-4B8C-83A1-F6EECF244321}">
                <p14:modId xmlns:p14="http://schemas.microsoft.com/office/powerpoint/2010/main" val="3639102079"/>
              </p:ext>
            </p:extLst>
          </p:nvPr>
        </p:nvGraphicFramePr>
        <p:xfrm>
          <a:off x="4791792" y="3232115"/>
          <a:ext cx="2138362" cy="658812"/>
        </p:xfrm>
        <a:graphic>
          <a:graphicData uri="http://schemas.openxmlformats.org/presentationml/2006/ole">
            <mc:AlternateContent xmlns:mc="http://schemas.openxmlformats.org/markup-compatibility/2006">
              <mc:Choice xmlns:v="urn:schemas-microsoft-com:vml" Requires="v">
                <p:oleObj name="Equation" r:id="rId14" imgW="812520" imgH="241200" progId="Equation.DSMT4">
                  <p:embed/>
                </p:oleObj>
              </mc:Choice>
              <mc:Fallback>
                <p:oleObj name="Equation" r:id="rId14" imgW="812520" imgH="241200" progId="Equation.DSMT4">
                  <p:embed/>
                  <p:pic>
                    <p:nvPicPr>
                      <p:cNvPr id="71" name="Object 27">
                        <a:extLst>
                          <a:ext uri="{FF2B5EF4-FFF2-40B4-BE49-F238E27FC236}">
                            <a16:creationId xmlns:a16="http://schemas.microsoft.com/office/drawing/2014/main" id="{5AA8B2AF-6BFE-4C49-B05B-361965EF5580}"/>
                          </a:ext>
                        </a:extLst>
                      </p:cNvPr>
                      <p:cNvPicPr>
                        <a:picLocks noChangeAspect="1" noChangeArrowheads="1"/>
                      </p:cNvPicPr>
                      <p:nvPr/>
                    </p:nvPicPr>
                    <p:blipFill>
                      <a:blip r:embed="rId15"/>
                      <a:srcRect/>
                      <a:stretch>
                        <a:fillRect/>
                      </a:stretch>
                    </p:blipFill>
                    <p:spPr bwMode="auto">
                      <a:xfrm>
                        <a:off x="4791792" y="3232115"/>
                        <a:ext cx="2138362" cy="658812"/>
                      </a:xfrm>
                      <a:prstGeom prst="rect">
                        <a:avLst/>
                      </a:prstGeom>
                      <a:noFill/>
                    </p:spPr>
                  </p:pic>
                </p:oleObj>
              </mc:Fallback>
            </mc:AlternateContent>
          </a:graphicData>
        </a:graphic>
      </p:graphicFrame>
      <p:graphicFrame>
        <p:nvGraphicFramePr>
          <p:cNvPr id="78" name="Object 27">
            <a:extLst>
              <a:ext uri="{FF2B5EF4-FFF2-40B4-BE49-F238E27FC236}">
                <a16:creationId xmlns:a16="http://schemas.microsoft.com/office/drawing/2014/main" id="{978F5781-62A7-47AA-A21B-7EF80DDBCA2D}"/>
              </a:ext>
            </a:extLst>
          </p:cNvPr>
          <p:cNvGraphicFramePr>
            <a:graphicFrameLocks noChangeAspect="1"/>
          </p:cNvGraphicFramePr>
          <p:nvPr>
            <p:extLst>
              <p:ext uri="{D42A27DB-BD31-4B8C-83A1-F6EECF244321}">
                <p14:modId xmlns:p14="http://schemas.microsoft.com/office/powerpoint/2010/main" val="2470918687"/>
              </p:ext>
            </p:extLst>
          </p:nvPr>
        </p:nvGraphicFramePr>
        <p:xfrm>
          <a:off x="7404615" y="2956184"/>
          <a:ext cx="1871662" cy="1144587"/>
        </p:xfrm>
        <a:graphic>
          <a:graphicData uri="http://schemas.openxmlformats.org/presentationml/2006/ole">
            <mc:AlternateContent xmlns:mc="http://schemas.openxmlformats.org/markup-compatibility/2006">
              <mc:Choice xmlns:v="urn:schemas-microsoft-com:vml" Requires="v">
                <p:oleObj name="Equation" r:id="rId16" imgW="711000" imgH="419040" progId="Equation.DSMT4">
                  <p:embed/>
                </p:oleObj>
              </mc:Choice>
              <mc:Fallback>
                <p:oleObj name="Equation" r:id="rId16" imgW="711000" imgH="419040" progId="Equation.DSMT4">
                  <p:embed/>
                  <p:pic>
                    <p:nvPicPr>
                      <p:cNvPr id="77" name="Object 27">
                        <a:extLst>
                          <a:ext uri="{FF2B5EF4-FFF2-40B4-BE49-F238E27FC236}">
                            <a16:creationId xmlns:a16="http://schemas.microsoft.com/office/drawing/2014/main" id="{163D2789-C351-4967-B3D6-5D1082031061}"/>
                          </a:ext>
                        </a:extLst>
                      </p:cNvPr>
                      <p:cNvPicPr>
                        <a:picLocks noChangeAspect="1" noChangeArrowheads="1"/>
                      </p:cNvPicPr>
                      <p:nvPr/>
                    </p:nvPicPr>
                    <p:blipFill>
                      <a:blip r:embed="rId17"/>
                      <a:srcRect/>
                      <a:stretch>
                        <a:fillRect/>
                      </a:stretch>
                    </p:blipFill>
                    <p:spPr bwMode="auto">
                      <a:xfrm>
                        <a:off x="7404615" y="2956184"/>
                        <a:ext cx="1871662" cy="1144587"/>
                      </a:xfrm>
                      <a:prstGeom prst="rect">
                        <a:avLst/>
                      </a:prstGeom>
                      <a:noFill/>
                    </p:spPr>
                  </p:pic>
                </p:oleObj>
              </mc:Fallback>
            </mc:AlternateContent>
          </a:graphicData>
        </a:graphic>
      </p:graphicFrame>
      <p:sp>
        <p:nvSpPr>
          <p:cNvPr id="79" name="Text Box 29">
            <a:extLst>
              <a:ext uri="{FF2B5EF4-FFF2-40B4-BE49-F238E27FC236}">
                <a16:creationId xmlns:a16="http://schemas.microsoft.com/office/drawing/2014/main" id="{EA7CBB56-16B6-4456-9F69-8D9884D7B6B8}"/>
              </a:ext>
            </a:extLst>
          </p:cNvPr>
          <p:cNvSpPr txBox="1">
            <a:spLocks noChangeArrowheads="1"/>
          </p:cNvSpPr>
          <p:nvPr/>
        </p:nvSpPr>
        <p:spPr bwMode="auto">
          <a:xfrm>
            <a:off x="4368503" y="4443803"/>
            <a:ext cx="24912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zh-CN" altLang="en-US" sz="2800" b="1" dirty="0">
                <a:solidFill>
                  <a:srgbClr val="FF0000"/>
                </a:solidFill>
                <a:latin typeface="楷体" panose="02010609060101010101" pitchFamily="49" charset="-122"/>
                <a:ea typeface="楷体" panose="02010609060101010101" pitchFamily="49" charset="-122"/>
              </a:rPr>
              <a:t>明环半径：</a:t>
            </a:r>
          </a:p>
        </p:txBody>
      </p:sp>
      <p:sp>
        <p:nvSpPr>
          <p:cNvPr id="80" name="Text Box 30">
            <a:extLst>
              <a:ext uri="{FF2B5EF4-FFF2-40B4-BE49-F238E27FC236}">
                <a16:creationId xmlns:a16="http://schemas.microsoft.com/office/drawing/2014/main" id="{8DB94B9B-23C1-4D12-927D-3AEAAB44D795}"/>
              </a:ext>
            </a:extLst>
          </p:cNvPr>
          <p:cNvSpPr txBox="1">
            <a:spLocks noChangeArrowheads="1"/>
          </p:cNvSpPr>
          <p:nvPr/>
        </p:nvSpPr>
        <p:spPr bwMode="auto">
          <a:xfrm>
            <a:off x="4368503" y="5148982"/>
            <a:ext cx="25550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r>
              <a:rPr lang="zh-CN" altLang="en-US" sz="2800" b="1" dirty="0">
                <a:solidFill>
                  <a:srgbClr val="FF0000"/>
                </a:solidFill>
                <a:latin typeface="楷体" panose="02010609060101010101" pitchFamily="49" charset="-122"/>
                <a:ea typeface="楷体" panose="02010609060101010101" pitchFamily="49" charset="-122"/>
              </a:rPr>
              <a:t>暗环半径：</a:t>
            </a:r>
          </a:p>
          <a:p>
            <a:pPr eaLnBrk="0" hangingPunct="0"/>
            <a:endParaRPr kumimoji="0" lang="zh-CN" altLang="en-US" sz="1400" dirty="0">
              <a:solidFill>
                <a:srgbClr val="FF0000"/>
              </a:solidFill>
              <a:latin typeface="宋体" panose="02010600030101010101" pitchFamily="2" charset="-122"/>
            </a:endParaRPr>
          </a:p>
        </p:txBody>
      </p:sp>
      <p:graphicFrame>
        <p:nvGraphicFramePr>
          <p:cNvPr id="82" name="Object 31">
            <a:extLst>
              <a:ext uri="{FF2B5EF4-FFF2-40B4-BE49-F238E27FC236}">
                <a16:creationId xmlns:a16="http://schemas.microsoft.com/office/drawing/2014/main" id="{5DEA2B2E-AB5B-432E-83C9-4293FFA8D531}"/>
              </a:ext>
            </a:extLst>
          </p:cNvPr>
          <p:cNvGraphicFramePr>
            <a:graphicFrameLocks/>
          </p:cNvGraphicFramePr>
          <p:nvPr>
            <p:extLst>
              <p:ext uri="{D42A27DB-BD31-4B8C-83A1-F6EECF244321}">
                <p14:modId xmlns:p14="http://schemas.microsoft.com/office/powerpoint/2010/main" val="3751866477"/>
              </p:ext>
            </p:extLst>
          </p:nvPr>
        </p:nvGraphicFramePr>
        <p:xfrm>
          <a:off x="6145818" y="4145353"/>
          <a:ext cx="4913312" cy="1064784"/>
        </p:xfrm>
        <a:graphic>
          <a:graphicData uri="http://schemas.openxmlformats.org/presentationml/2006/ole">
            <mc:AlternateContent xmlns:mc="http://schemas.openxmlformats.org/markup-compatibility/2006">
              <mc:Choice xmlns:v="urn:schemas-microsoft-com:vml" Requires="v">
                <p:oleObj name="Equation" r:id="rId18" imgW="2108160" imgH="444240" progId="Equation.DSMT4">
                  <p:embed/>
                </p:oleObj>
              </mc:Choice>
              <mc:Fallback>
                <p:oleObj name="Equation" r:id="rId18" imgW="2108160" imgH="444240" progId="Equation.DSMT4">
                  <p:embed/>
                  <p:pic>
                    <p:nvPicPr>
                      <p:cNvPr id="66591" name="Object 31">
                        <a:extLst>
                          <a:ext uri="{FF2B5EF4-FFF2-40B4-BE49-F238E27FC236}">
                            <a16:creationId xmlns:a16="http://schemas.microsoft.com/office/drawing/2014/main" id="{2CCEA441-4185-4302-9D27-7E9CF850671D}"/>
                          </a:ext>
                        </a:extLst>
                      </p:cNvPr>
                      <p:cNvPicPr>
                        <a:picLocks noChangeArrowheads="1"/>
                      </p:cNvPicPr>
                      <p:nvPr/>
                    </p:nvPicPr>
                    <p:blipFill>
                      <a:blip r:embed="rId19"/>
                      <a:srcRect/>
                      <a:stretch>
                        <a:fillRect/>
                      </a:stretch>
                    </p:blipFill>
                    <p:spPr bwMode="auto">
                      <a:xfrm>
                        <a:off x="6145818" y="4145353"/>
                        <a:ext cx="4913312" cy="1064784"/>
                      </a:xfrm>
                      <a:prstGeom prst="rect">
                        <a:avLst/>
                      </a:prstGeom>
                      <a:noFill/>
                      <a:ln>
                        <a:noFill/>
                      </a:ln>
                      <a:effectLst/>
                    </p:spPr>
                  </p:pic>
                </p:oleObj>
              </mc:Fallback>
            </mc:AlternateContent>
          </a:graphicData>
        </a:graphic>
      </p:graphicFrame>
      <p:graphicFrame>
        <p:nvGraphicFramePr>
          <p:cNvPr id="83" name="Object 32">
            <a:extLst>
              <a:ext uri="{FF2B5EF4-FFF2-40B4-BE49-F238E27FC236}">
                <a16:creationId xmlns:a16="http://schemas.microsoft.com/office/drawing/2014/main" id="{24E3078A-29A8-41E4-92F0-AF7E9828F792}"/>
              </a:ext>
            </a:extLst>
          </p:cNvPr>
          <p:cNvGraphicFramePr>
            <a:graphicFrameLocks/>
          </p:cNvGraphicFramePr>
          <p:nvPr>
            <p:extLst>
              <p:ext uri="{D42A27DB-BD31-4B8C-83A1-F6EECF244321}">
                <p14:modId xmlns:p14="http://schemas.microsoft.com/office/powerpoint/2010/main" val="1731719901"/>
              </p:ext>
            </p:extLst>
          </p:nvPr>
        </p:nvGraphicFramePr>
        <p:xfrm>
          <a:off x="6096606" y="5129172"/>
          <a:ext cx="4631763" cy="640799"/>
        </p:xfrm>
        <a:graphic>
          <a:graphicData uri="http://schemas.openxmlformats.org/presentationml/2006/ole">
            <mc:AlternateContent xmlns:mc="http://schemas.openxmlformats.org/markup-compatibility/2006">
              <mc:Choice xmlns:v="urn:schemas-microsoft-com:vml" Requires="v">
                <p:oleObj name="Equation" r:id="rId20" imgW="1714320" imgH="253800" progId="Equation.DSMT4">
                  <p:embed/>
                </p:oleObj>
              </mc:Choice>
              <mc:Fallback>
                <p:oleObj name="Equation" r:id="rId20" imgW="1714320" imgH="253800" progId="Equation.DSMT4">
                  <p:embed/>
                  <p:pic>
                    <p:nvPicPr>
                      <p:cNvPr id="66592" name="Object 32">
                        <a:extLst>
                          <a:ext uri="{FF2B5EF4-FFF2-40B4-BE49-F238E27FC236}">
                            <a16:creationId xmlns:a16="http://schemas.microsoft.com/office/drawing/2014/main" id="{506A8244-07B2-46F3-B44B-2C89B2C1259A}"/>
                          </a:ext>
                        </a:extLst>
                      </p:cNvPr>
                      <p:cNvPicPr>
                        <a:picLocks noChangeArrowheads="1"/>
                      </p:cNvPicPr>
                      <p:nvPr/>
                    </p:nvPicPr>
                    <p:blipFill>
                      <a:blip r:embed="rId21"/>
                      <a:srcRect/>
                      <a:stretch>
                        <a:fillRect/>
                      </a:stretch>
                    </p:blipFill>
                    <p:spPr bwMode="auto">
                      <a:xfrm>
                        <a:off x="6096606" y="5129172"/>
                        <a:ext cx="4631763" cy="640799"/>
                      </a:xfrm>
                      <a:prstGeom prst="rect">
                        <a:avLst/>
                      </a:prstGeom>
                      <a:noFill/>
                      <a:ln>
                        <a:noFill/>
                      </a:ln>
                      <a:effectLst/>
                    </p:spPr>
                  </p:pic>
                </p:oleObj>
              </mc:Fallback>
            </mc:AlternateContent>
          </a:graphicData>
        </a:graphic>
      </p:graphicFrame>
      <p:graphicFrame>
        <p:nvGraphicFramePr>
          <p:cNvPr id="84" name="Object 4">
            <a:extLst>
              <a:ext uri="{FF2B5EF4-FFF2-40B4-BE49-F238E27FC236}">
                <a16:creationId xmlns:a16="http://schemas.microsoft.com/office/drawing/2014/main" id="{F27A6601-2491-460C-920C-FA14FDD5158C}"/>
              </a:ext>
            </a:extLst>
          </p:cNvPr>
          <p:cNvGraphicFramePr>
            <a:graphicFrameLocks noChangeAspect="1"/>
          </p:cNvGraphicFramePr>
          <p:nvPr>
            <p:extLst>
              <p:ext uri="{D42A27DB-BD31-4B8C-83A1-F6EECF244321}">
                <p14:modId xmlns:p14="http://schemas.microsoft.com/office/powerpoint/2010/main" val="3044441747"/>
              </p:ext>
            </p:extLst>
          </p:nvPr>
        </p:nvGraphicFramePr>
        <p:xfrm>
          <a:off x="9638468" y="3006189"/>
          <a:ext cx="2200275" cy="1044575"/>
        </p:xfrm>
        <a:graphic>
          <a:graphicData uri="http://schemas.openxmlformats.org/presentationml/2006/ole">
            <mc:AlternateContent xmlns:mc="http://schemas.openxmlformats.org/markup-compatibility/2006">
              <mc:Choice xmlns:v="urn:schemas-microsoft-com:vml" Requires="v">
                <p:oleObj name="Equation" r:id="rId22" imgW="888840" imgH="419040" progId="Equation.DSMT4">
                  <p:embed/>
                </p:oleObj>
              </mc:Choice>
              <mc:Fallback>
                <p:oleObj name="Equation" r:id="rId22" imgW="888840" imgH="419040" progId="Equation.DSMT4">
                  <p:embed/>
                  <p:pic>
                    <p:nvPicPr>
                      <p:cNvPr id="102"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23"/>
                      <a:srcRect/>
                      <a:stretch>
                        <a:fillRect/>
                      </a:stretch>
                    </p:blipFill>
                    <p:spPr bwMode="auto">
                      <a:xfrm>
                        <a:off x="9638468" y="3006189"/>
                        <a:ext cx="2200275" cy="1044575"/>
                      </a:xfrm>
                      <a:prstGeom prst="rect">
                        <a:avLst/>
                      </a:prstGeom>
                      <a:noFill/>
                    </p:spPr>
                  </p:pic>
                </p:oleObj>
              </mc:Fallback>
            </mc:AlternateContent>
          </a:graphicData>
        </a:graphic>
      </p:graphicFrame>
      <p:sp>
        <p:nvSpPr>
          <p:cNvPr id="41" name="矩形 40">
            <a:extLst>
              <a:ext uri="{FF2B5EF4-FFF2-40B4-BE49-F238E27FC236}">
                <a16:creationId xmlns:a16="http://schemas.microsoft.com/office/drawing/2014/main" id="{6CCEDCCA-ECBD-4AA8-A808-A49B0807F493}"/>
              </a:ext>
            </a:extLst>
          </p:cNvPr>
          <p:cNvSpPr/>
          <p:nvPr/>
        </p:nvSpPr>
        <p:spPr>
          <a:xfrm>
            <a:off x="4330610" y="5725092"/>
            <a:ext cx="7601781" cy="954107"/>
          </a:xfrm>
          <a:prstGeom prst="rect">
            <a:avLst/>
          </a:prstGeom>
        </p:spPr>
        <p:txBody>
          <a:bodyPr wrap="square">
            <a:spAutoFit/>
          </a:bodyPr>
          <a:lstStyle/>
          <a:p>
            <a:r>
              <a:rPr lang="zh-CN" altLang="en-US"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应    用：</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测透镜曲率半径R、测单色光波长入、检测光学表面平整度</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a:t>
            </a:r>
            <a:endParaRPr lang="zh-CN" altLang="en-US" sz="28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5" name="矩形: 圆角 84">
            <a:extLst>
              <a:ext uri="{FF2B5EF4-FFF2-40B4-BE49-F238E27FC236}">
                <a16:creationId xmlns:a16="http://schemas.microsoft.com/office/drawing/2014/main" id="{081AFFD0-8099-4619-BCE7-8025DB04B799}"/>
              </a:ext>
            </a:extLst>
          </p:cNvPr>
          <p:cNvSpPr/>
          <p:nvPr/>
        </p:nvSpPr>
        <p:spPr>
          <a:xfrm>
            <a:off x="4250388" y="4136024"/>
            <a:ext cx="7778262" cy="2619445"/>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Rectangle 9">
            <a:extLst>
              <a:ext uri="{FF2B5EF4-FFF2-40B4-BE49-F238E27FC236}">
                <a16:creationId xmlns:a16="http://schemas.microsoft.com/office/drawing/2014/main" id="{F34C90D6-5347-4698-9FC7-9C866F8EB558}"/>
              </a:ext>
            </a:extLst>
          </p:cNvPr>
          <p:cNvSpPr>
            <a:spLocks noChangeArrowheads="1"/>
          </p:cNvSpPr>
          <p:nvPr/>
        </p:nvSpPr>
        <p:spPr bwMode="auto">
          <a:xfrm>
            <a:off x="362587" y="149492"/>
            <a:ext cx="5250421"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二、实验原理</a:t>
            </a:r>
            <a:r>
              <a:rPr lang="en-US" altLang="zh-CN" sz="3600" b="1" dirty="0">
                <a:solidFill>
                  <a:srgbClr val="0070C0"/>
                </a:solidFill>
                <a:latin typeface="楷体" panose="02010609060101010101" pitchFamily="49" charset="-122"/>
                <a:ea typeface="楷体" panose="02010609060101010101" pitchFamily="49" charset="-122"/>
                <a:cs typeface="+mn-ea"/>
                <a:sym typeface="+mn-lt"/>
              </a:rPr>
              <a:t>——</a:t>
            </a:r>
            <a:r>
              <a:rPr lang="zh-CN" altLang="en-US" sz="3600" b="1" dirty="0">
                <a:solidFill>
                  <a:srgbClr val="0070C0"/>
                </a:solidFill>
                <a:latin typeface="楷体" panose="02010609060101010101" pitchFamily="49" charset="-122"/>
                <a:ea typeface="楷体" panose="02010609060101010101" pitchFamily="49" charset="-122"/>
                <a:cs typeface="+mn-ea"/>
                <a:sym typeface="+mn-lt"/>
              </a:rPr>
              <a:t>牛顿环</a:t>
            </a:r>
          </a:p>
        </p:txBody>
      </p:sp>
    </p:spTree>
    <p:extLst>
      <p:ext uri="{BB962C8B-B14F-4D97-AF65-F5344CB8AC3E}">
        <p14:creationId xmlns:p14="http://schemas.microsoft.com/office/powerpoint/2010/main" val="2103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16667E-7 -1.11111E-6 L -0.00208 -0.28171 " pathEditMode="relative" rAng="0" ptsTypes="AA">
                                      <p:cBhvr>
                                        <p:cTn id="6" dur="2000" fill="hold"/>
                                        <p:tgtEl>
                                          <p:spTgt spid="12"/>
                                        </p:tgtEl>
                                        <p:attrNameLst>
                                          <p:attrName>ppt_x</p:attrName>
                                          <p:attrName>ppt_y</p:attrName>
                                        </p:attrNameLst>
                                      </p:cBhvr>
                                      <p:rCtr x="-104" y="-14097"/>
                                    </p:animMotion>
                                  </p:childTnLst>
                                </p:cTn>
                              </p:par>
                              <p:par>
                                <p:cTn id="7" presetID="64" presetClass="path" presetSubtype="0" accel="50000" decel="50000" fill="hold" grpId="0" nodeType="withEffect">
                                  <p:stCondLst>
                                    <p:cond delay="0"/>
                                  </p:stCondLst>
                                  <p:childTnLst>
                                    <p:animMotion origin="layout" path="M 2.91667E-6 -1.11111E-6 L 0.00338 -0.28935 " pathEditMode="relative" rAng="0" ptsTypes="AA">
                                      <p:cBhvr>
                                        <p:cTn id="8" dur="2000" fill="hold"/>
                                        <p:tgtEl>
                                          <p:spTgt spid="53"/>
                                        </p:tgtEl>
                                        <p:attrNameLst>
                                          <p:attrName>ppt_x</p:attrName>
                                          <p:attrName>ppt_y</p:attrName>
                                        </p:attrNameLst>
                                      </p:cBhvr>
                                      <p:rCtr x="169" y="-14468"/>
                                    </p:animMotion>
                                  </p:childTnLst>
                                </p:cTn>
                              </p:par>
                              <p:par>
                                <p:cTn id="9" presetID="16" presetClass="entr" presetSubtype="21"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barn(inVertical)">
                                      <p:cBhvr>
                                        <p:cTn id="11" dur="500"/>
                                        <p:tgtEl>
                                          <p:spTgt spid="33"/>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81"/>
                                        </p:tgtEl>
                                        <p:attrNameLst>
                                          <p:attrName>style.visibility</p:attrName>
                                        </p:attrNameLst>
                                      </p:cBhvr>
                                      <p:to>
                                        <p:strVal val="visible"/>
                                      </p:to>
                                    </p:set>
                                    <p:animEffect transition="in" filter="barn(inVertical)">
                                      <p:cBhvr>
                                        <p:cTn id="14" dur="500"/>
                                        <p:tgtEl>
                                          <p:spTgt spid="8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wipe(left)">
                                      <p:cBhvr>
                                        <p:cTn id="19" dur="1000"/>
                                        <p:tgtEl>
                                          <p:spTgt spid="71"/>
                                        </p:tgtEl>
                                      </p:cBhvr>
                                    </p:animEffect>
                                  </p:childTnLst>
                                </p:cTn>
                              </p:par>
                              <p:par>
                                <p:cTn id="20" presetID="2" presetClass="entr" presetSubtype="4" fill="hold" nodeType="with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left)">
                                      <p:cBhvr>
                                        <p:cTn id="28" dur="1000"/>
                                        <p:tgtEl>
                                          <p:spTgt spid="7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left)">
                                      <p:cBhvr>
                                        <p:cTn id="33" dur="10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4"/>
                                        </p:tgtEl>
                                        <p:attrNameLst>
                                          <p:attrName>style.visibility</p:attrName>
                                        </p:attrNameLst>
                                      </p:cBhvr>
                                      <p:to>
                                        <p:strVal val="visible"/>
                                      </p:to>
                                    </p:set>
                                    <p:anim calcmode="lin" valueType="num">
                                      <p:cBhvr additive="base">
                                        <p:cTn id="38" dur="500" fill="hold"/>
                                        <p:tgtEl>
                                          <p:spTgt spid="84"/>
                                        </p:tgtEl>
                                        <p:attrNameLst>
                                          <p:attrName>ppt_x</p:attrName>
                                        </p:attrNameLst>
                                      </p:cBhvr>
                                      <p:tavLst>
                                        <p:tav tm="0">
                                          <p:val>
                                            <p:strVal val="#ppt_x"/>
                                          </p:val>
                                        </p:tav>
                                        <p:tav tm="100000">
                                          <p:val>
                                            <p:strVal val="#ppt_x"/>
                                          </p:val>
                                        </p:tav>
                                      </p:tavLst>
                                    </p:anim>
                                    <p:anim calcmode="lin" valueType="num">
                                      <p:cBhvr additive="base">
                                        <p:cTn id="39"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wipe(left)">
                                      <p:cBhvr>
                                        <p:cTn id="44" dur="1000"/>
                                        <p:tgtEl>
                                          <p:spTgt spid="79"/>
                                        </p:tgtEl>
                                      </p:cBhvr>
                                    </p:animEffect>
                                  </p:childTnLst>
                                </p:cTn>
                              </p:par>
                              <p:par>
                                <p:cTn id="45" presetID="22" presetClass="entr" presetSubtype="8" fill="hold" nodeType="with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wipe(left)">
                                      <p:cBhvr>
                                        <p:cTn id="47" dur="1000"/>
                                        <p:tgtEl>
                                          <p:spTgt spid="8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wipe(left)">
                                      <p:cBhvr>
                                        <p:cTn id="50" dur="1000"/>
                                        <p:tgtEl>
                                          <p:spTgt spid="80"/>
                                        </p:tgtEl>
                                      </p:cBhvr>
                                    </p:animEffect>
                                  </p:childTnLst>
                                </p:cTn>
                              </p:par>
                              <p:par>
                                <p:cTn id="51" presetID="22" presetClass="entr" presetSubtype="8"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wipe(left)">
                                      <p:cBhvr>
                                        <p:cTn id="53" dur="1000"/>
                                        <p:tgtEl>
                                          <p:spTgt spid="83"/>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 calcmode="lin" valueType="num">
                                      <p:cBhvr additive="base">
                                        <p:cTn id="56" dur="500" fill="hold"/>
                                        <p:tgtEl>
                                          <p:spTgt spid="85"/>
                                        </p:tgtEl>
                                        <p:attrNameLst>
                                          <p:attrName>ppt_x</p:attrName>
                                        </p:attrNameLst>
                                      </p:cBhvr>
                                      <p:tavLst>
                                        <p:tav tm="0">
                                          <p:val>
                                            <p:strVal val="#ppt_x"/>
                                          </p:val>
                                        </p:tav>
                                        <p:tav tm="100000">
                                          <p:val>
                                            <p:strVal val="#ppt_x"/>
                                          </p:val>
                                        </p:tav>
                                      </p:tavLst>
                                    </p:anim>
                                    <p:anim calcmode="lin" valueType="num">
                                      <p:cBhvr additive="base">
                                        <p:cTn id="57"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additive="base">
                                        <p:cTn id="62" dur="500" fill="hold"/>
                                        <p:tgtEl>
                                          <p:spTgt spid="41"/>
                                        </p:tgtEl>
                                        <p:attrNameLst>
                                          <p:attrName>ppt_x</p:attrName>
                                        </p:attrNameLst>
                                      </p:cBhvr>
                                      <p:tavLst>
                                        <p:tav tm="0">
                                          <p:val>
                                            <p:strVal val="#ppt_x"/>
                                          </p:val>
                                        </p:tav>
                                        <p:tav tm="100000">
                                          <p:val>
                                            <p:strVal val="#ppt_x"/>
                                          </p:val>
                                        </p:tav>
                                      </p:tavLst>
                                    </p:anim>
                                    <p:anim calcmode="lin" valueType="num">
                                      <p:cBhvr additive="base">
                                        <p:cTn id="6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3" grpId="0"/>
      <p:bldP spid="79" grpId="0" autoUpdateAnimBg="0"/>
      <p:bldP spid="80" grpId="0" autoUpdateAnimBg="0"/>
      <p:bldP spid="41" grpId="0"/>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03" name="Rectangle 9">
            <a:extLst>
              <a:ext uri="{FF2B5EF4-FFF2-40B4-BE49-F238E27FC236}">
                <a16:creationId xmlns:a16="http://schemas.microsoft.com/office/drawing/2014/main" id="{ECF7729B-30A2-480A-A7FC-32D8B25638B4}"/>
              </a:ext>
            </a:extLst>
          </p:cNvPr>
          <p:cNvSpPr>
            <a:spLocks noChangeArrowheads="1"/>
          </p:cNvSpPr>
          <p:nvPr/>
        </p:nvSpPr>
        <p:spPr bwMode="auto">
          <a:xfrm>
            <a:off x="362587" y="149492"/>
            <a:ext cx="5250421"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二、实验原理</a:t>
            </a:r>
            <a:r>
              <a:rPr lang="en-US" altLang="zh-CN" sz="3600" b="1" dirty="0">
                <a:solidFill>
                  <a:srgbClr val="0070C0"/>
                </a:solidFill>
                <a:latin typeface="楷体" panose="02010609060101010101" pitchFamily="49" charset="-122"/>
                <a:ea typeface="楷体" panose="02010609060101010101" pitchFamily="49" charset="-122"/>
                <a:cs typeface="+mn-ea"/>
                <a:sym typeface="+mn-lt"/>
              </a:rPr>
              <a:t>——</a:t>
            </a:r>
            <a:r>
              <a:rPr lang="zh-CN" altLang="en-US" sz="3600" b="1" dirty="0">
                <a:solidFill>
                  <a:srgbClr val="0070C0"/>
                </a:solidFill>
                <a:latin typeface="楷体" panose="02010609060101010101" pitchFamily="49" charset="-122"/>
                <a:ea typeface="楷体" panose="02010609060101010101" pitchFamily="49" charset="-122"/>
                <a:cs typeface="+mn-ea"/>
                <a:sym typeface="+mn-lt"/>
              </a:rPr>
              <a:t>牛顿环</a:t>
            </a:r>
          </a:p>
        </p:txBody>
      </p:sp>
      <p:sp>
        <p:nvSpPr>
          <p:cNvPr id="10" name="Rectangle 2">
            <a:extLst>
              <a:ext uri="{FF2B5EF4-FFF2-40B4-BE49-F238E27FC236}">
                <a16:creationId xmlns:a16="http://schemas.microsoft.com/office/drawing/2014/main" id="{CABEF69C-BB4C-4FEF-99F2-791145AC1585}"/>
              </a:ext>
            </a:extLst>
          </p:cNvPr>
          <p:cNvSpPr>
            <a:spLocks noChangeArrowheads="1"/>
          </p:cNvSpPr>
          <p:nvPr/>
        </p:nvSpPr>
        <p:spPr bwMode="auto">
          <a:xfrm>
            <a:off x="332935" y="971663"/>
            <a:ext cx="6096000" cy="590931"/>
          </a:xfrm>
          <a:prstGeom prst="rect">
            <a:avLst/>
          </a:prstGeom>
          <a:noFill/>
          <a:ln w="9525">
            <a:noFill/>
            <a:miter lim="800000"/>
            <a:headEnd/>
            <a:tailEnd/>
          </a:ln>
          <a:effectLst/>
        </p:spPr>
        <p:txBody>
          <a:bodyPr wrap="square">
            <a:spAutoFit/>
          </a:bodyPr>
          <a:lstStyle/>
          <a:p>
            <a:pPr marL="742950" indent="-742950">
              <a:lnSpc>
                <a:spcPct val="90000"/>
              </a:lnSpc>
              <a:spcBef>
                <a:spcPct val="20000"/>
              </a:spcBef>
              <a:buFont typeface="+mj-ea"/>
              <a:buAutoNum type="circleNumDbPlain" startAt="3"/>
              <a:defRPr/>
            </a:pPr>
            <a:r>
              <a:rPr lang="zh-CN" altLang="en-US" sz="3600" b="1" dirty="0">
                <a:solidFill>
                  <a:srgbClr val="CC0000"/>
                </a:solidFill>
                <a:latin typeface="楷体" panose="02010609060101010101" pitchFamily="49" charset="-122"/>
                <a:ea typeface="楷体" panose="02010609060101010101" pitchFamily="49" charset="-122"/>
              </a:rPr>
              <a:t>牛顿环应用</a:t>
            </a:r>
            <a:endParaRPr lang="en-US" altLang="zh-CN" sz="3600" b="1" dirty="0">
              <a:solidFill>
                <a:srgbClr val="CC0000"/>
              </a:solidFill>
              <a:latin typeface="楷体" panose="02010609060101010101" pitchFamily="49" charset="-122"/>
              <a:ea typeface="楷体" panose="02010609060101010101" pitchFamily="49" charset="-122"/>
            </a:endParaRPr>
          </a:p>
        </p:txBody>
      </p:sp>
      <p:grpSp>
        <p:nvGrpSpPr>
          <p:cNvPr id="3" name="组合 2">
            <a:extLst>
              <a:ext uri="{FF2B5EF4-FFF2-40B4-BE49-F238E27FC236}">
                <a16:creationId xmlns:a16="http://schemas.microsoft.com/office/drawing/2014/main" id="{5F7E1D6D-CCE9-4033-91E9-6319777E3069}"/>
              </a:ext>
            </a:extLst>
          </p:cNvPr>
          <p:cNvGrpSpPr/>
          <p:nvPr/>
        </p:nvGrpSpPr>
        <p:grpSpPr>
          <a:xfrm>
            <a:off x="332935" y="1618062"/>
            <a:ext cx="6359866" cy="808951"/>
            <a:chOff x="4368503" y="5129172"/>
            <a:chExt cx="6359866" cy="808951"/>
          </a:xfrm>
        </p:grpSpPr>
        <p:sp>
          <p:nvSpPr>
            <p:cNvPr id="80" name="Text Box 30">
              <a:extLst>
                <a:ext uri="{FF2B5EF4-FFF2-40B4-BE49-F238E27FC236}">
                  <a16:creationId xmlns:a16="http://schemas.microsoft.com/office/drawing/2014/main" id="{8DB94B9B-23C1-4D12-927D-3AEAAB44D795}"/>
                </a:ext>
              </a:extLst>
            </p:cNvPr>
            <p:cNvSpPr txBox="1">
              <a:spLocks noChangeArrowheads="1"/>
            </p:cNvSpPr>
            <p:nvPr/>
          </p:nvSpPr>
          <p:spPr bwMode="auto">
            <a:xfrm>
              <a:off x="4368503" y="5199459"/>
              <a:ext cx="255505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eaLnBrk="0" hangingPunct="0"/>
              <a:r>
                <a:rPr lang="zh-CN" altLang="en-US" sz="2800" b="1" dirty="0">
                  <a:solidFill>
                    <a:srgbClr val="FF0000"/>
                  </a:solidFill>
                  <a:latin typeface="楷体" panose="02010609060101010101" pitchFamily="49" charset="-122"/>
                  <a:ea typeface="楷体" panose="02010609060101010101" pitchFamily="49" charset="-122"/>
                </a:rPr>
                <a:t>暗环半径：</a:t>
              </a:r>
            </a:p>
            <a:p>
              <a:pPr eaLnBrk="0" hangingPunct="0"/>
              <a:endParaRPr kumimoji="0" lang="zh-CN" altLang="en-US" sz="1400" dirty="0">
                <a:solidFill>
                  <a:srgbClr val="FF0000"/>
                </a:solidFill>
                <a:latin typeface="宋体" panose="02010600030101010101" pitchFamily="2" charset="-122"/>
              </a:endParaRPr>
            </a:p>
          </p:txBody>
        </p:sp>
        <p:graphicFrame>
          <p:nvGraphicFramePr>
            <p:cNvPr id="83" name="Object 32">
              <a:extLst>
                <a:ext uri="{FF2B5EF4-FFF2-40B4-BE49-F238E27FC236}">
                  <a16:creationId xmlns:a16="http://schemas.microsoft.com/office/drawing/2014/main" id="{24E3078A-29A8-41E4-92F0-AF7E9828F792}"/>
                </a:ext>
              </a:extLst>
            </p:cNvPr>
            <p:cNvGraphicFramePr>
              <a:graphicFrameLocks/>
            </p:cNvGraphicFramePr>
            <p:nvPr>
              <p:extLst>
                <p:ext uri="{D42A27DB-BD31-4B8C-83A1-F6EECF244321}">
                  <p14:modId xmlns:p14="http://schemas.microsoft.com/office/powerpoint/2010/main" val="2343903987"/>
                </p:ext>
              </p:extLst>
            </p:nvPr>
          </p:nvGraphicFramePr>
          <p:xfrm>
            <a:off x="6096606" y="5129172"/>
            <a:ext cx="4631763" cy="640799"/>
          </p:xfrm>
          <a:graphic>
            <a:graphicData uri="http://schemas.openxmlformats.org/presentationml/2006/ole">
              <mc:AlternateContent xmlns:mc="http://schemas.openxmlformats.org/markup-compatibility/2006">
                <mc:Choice xmlns:v="urn:schemas-microsoft-com:vml" Requires="v">
                  <p:oleObj name="Equation" r:id="rId3" imgW="1714320" imgH="253800" progId="Equation.DSMT4">
                    <p:embed/>
                  </p:oleObj>
                </mc:Choice>
                <mc:Fallback>
                  <p:oleObj name="Equation" r:id="rId3" imgW="1714320" imgH="253800" progId="Equation.DSMT4">
                    <p:embed/>
                    <p:pic>
                      <p:nvPicPr>
                        <p:cNvPr id="83" name="Object 32">
                          <a:extLst>
                            <a:ext uri="{FF2B5EF4-FFF2-40B4-BE49-F238E27FC236}">
                              <a16:creationId xmlns:a16="http://schemas.microsoft.com/office/drawing/2014/main" id="{24E3078A-29A8-41E4-92F0-AF7E9828F792}"/>
                            </a:ext>
                          </a:extLst>
                        </p:cNvPr>
                        <p:cNvPicPr>
                          <a:picLocks noChangeArrowheads="1"/>
                        </p:cNvPicPr>
                        <p:nvPr/>
                      </p:nvPicPr>
                      <p:blipFill>
                        <a:blip r:embed="rId4"/>
                        <a:srcRect/>
                        <a:stretch>
                          <a:fillRect/>
                        </a:stretch>
                      </p:blipFill>
                      <p:spPr bwMode="auto">
                        <a:xfrm>
                          <a:off x="6096606" y="5129172"/>
                          <a:ext cx="4631763" cy="640799"/>
                        </a:xfrm>
                        <a:prstGeom prst="rect">
                          <a:avLst/>
                        </a:prstGeom>
                        <a:noFill/>
                        <a:ln>
                          <a:noFill/>
                        </a:ln>
                        <a:effectLst/>
                      </p:spPr>
                    </p:pic>
                  </p:oleObj>
                </mc:Fallback>
              </mc:AlternateContent>
            </a:graphicData>
          </a:graphic>
        </p:graphicFrame>
      </p:grpSp>
      <p:grpSp>
        <p:nvGrpSpPr>
          <p:cNvPr id="48" name="组合 47">
            <a:extLst>
              <a:ext uri="{FF2B5EF4-FFF2-40B4-BE49-F238E27FC236}">
                <a16:creationId xmlns:a16="http://schemas.microsoft.com/office/drawing/2014/main" id="{0CB7D98D-3F8D-4B63-938A-1437FEBA5FA7}"/>
              </a:ext>
            </a:extLst>
          </p:cNvPr>
          <p:cNvGrpSpPr/>
          <p:nvPr/>
        </p:nvGrpSpPr>
        <p:grpSpPr>
          <a:xfrm>
            <a:off x="6807445" y="1447898"/>
            <a:ext cx="5183714" cy="5244393"/>
            <a:chOff x="6737107" y="725785"/>
            <a:chExt cx="5183714" cy="5244393"/>
          </a:xfrm>
        </p:grpSpPr>
        <p:graphicFrame>
          <p:nvGraphicFramePr>
            <p:cNvPr id="49" name="对象 48">
              <a:extLst>
                <a:ext uri="{FF2B5EF4-FFF2-40B4-BE49-F238E27FC236}">
                  <a16:creationId xmlns:a16="http://schemas.microsoft.com/office/drawing/2014/main" id="{C3FE7D3E-4D38-4D8A-9673-008297AB445C}"/>
                </a:ext>
              </a:extLst>
            </p:cNvPr>
            <p:cNvGraphicFramePr>
              <a:graphicFrameLocks noChangeAspect="1"/>
            </p:cNvGraphicFramePr>
            <p:nvPr>
              <p:extLst>
                <p:ext uri="{D42A27DB-BD31-4B8C-83A1-F6EECF244321}">
                  <p14:modId xmlns:p14="http://schemas.microsoft.com/office/powerpoint/2010/main" val="3670901794"/>
                </p:ext>
              </p:extLst>
            </p:nvPr>
          </p:nvGraphicFramePr>
          <p:xfrm>
            <a:off x="6737107" y="725785"/>
            <a:ext cx="5183714" cy="5244393"/>
          </p:xfrm>
          <a:graphic>
            <a:graphicData uri="http://schemas.openxmlformats.org/presentationml/2006/ole">
              <mc:AlternateContent xmlns:mc="http://schemas.openxmlformats.org/markup-compatibility/2006">
                <mc:Choice xmlns:v="urn:schemas-microsoft-com:vml" Requires="v">
                  <p:oleObj name="Image" r:id="rId5" imgW="7593480" imgH="7682400" progId="Photoshop.Image.6">
                    <p:embed/>
                  </p:oleObj>
                </mc:Choice>
                <mc:Fallback>
                  <p:oleObj name="Image" r:id="rId5" imgW="7593480" imgH="7682400" progId="Photoshop.Image.6">
                    <p:embed/>
                    <p:pic>
                      <p:nvPicPr>
                        <p:cNvPr id="65" name="对象 64"/>
                        <p:cNvPicPr/>
                        <p:nvPr/>
                      </p:nvPicPr>
                      <p:blipFill>
                        <a:blip r:embed="rId6"/>
                        <a:stretch>
                          <a:fillRect/>
                        </a:stretch>
                      </p:blipFill>
                      <p:spPr>
                        <a:xfrm>
                          <a:off x="6737107" y="725785"/>
                          <a:ext cx="5183714" cy="5244393"/>
                        </a:xfrm>
                        <a:prstGeom prst="rect">
                          <a:avLst/>
                        </a:prstGeom>
                      </p:spPr>
                    </p:pic>
                  </p:oleObj>
                </mc:Fallback>
              </mc:AlternateContent>
            </a:graphicData>
          </a:graphic>
        </p:graphicFrame>
        <p:cxnSp>
          <p:nvCxnSpPr>
            <p:cNvPr id="50" name="直接箭头连接符 49">
              <a:extLst>
                <a:ext uri="{FF2B5EF4-FFF2-40B4-BE49-F238E27FC236}">
                  <a16:creationId xmlns:a16="http://schemas.microsoft.com/office/drawing/2014/main" id="{3321DD08-C7CF-450E-A034-E83DFFDE73AB}"/>
                </a:ext>
              </a:extLst>
            </p:cNvPr>
            <p:cNvCxnSpPr/>
            <p:nvPr/>
          </p:nvCxnSpPr>
          <p:spPr>
            <a:xfrm>
              <a:off x="8050774" y="2186332"/>
              <a:ext cx="0" cy="22147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80A923BE-8A14-4D37-BE47-B28C0502F2DA}"/>
                </a:ext>
              </a:extLst>
            </p:cNvPr>
            <p:cNvCxnSpPr/>
            <p:nvPr/>
          </p:nvCxnSpPr>
          <p:spPr>
            <a:xfrm>
              <a:off x="10695934" y="2228120"/>
              <a:ext cx="0" cy="21498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id="{772F1CDC-3824-4EDB-BBA8-402EBACEA1A5}"/>
              </a:ext>
            </a:extLst>
          </p:cNvPr>
          <p:cNvSpPr/>
          <p:nvPr/>
        </p:nvSpPr>
        <p:spPr>
          <a:xfrm>
            <a:off x="405243" y="2427013"/>
            <a:ext cx="3209533" cy="523220"/>
          </a:xfrm>
          <a:prstGeom prst="rect">
            <a:avLst/>
          </a:prstGeom>
        </p:spPr>
        <p:txBody>
          <a:bodyPr wrap="none">
            <a:spAutoFit/>
          </a:bodyPr>
          <a:lstStyle/>
          <a:p>
            <a:pPr eaLnBrk="0" hangingPunct="0"/>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取</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m</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n</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两级暗条纹</a:t>
            </a:r>
          </a:p>
        </p:txBody>
      </p:sp>
      <p:graphicFrame>
        <p:nvGraphicFramePr>
          <p:cNvPr id="52" name="Object 27">
            <a:extLst>
              <a:ext uri="{FF2B5EF4-FFF2-40B4-BE49-F238E27FC236}">
                <a16:creationId xmlns:a16="http://schemas.microsoft.com/office/drawing/2014/main" id="{B6954F79-ECA0-406C-AD2F-DA7920F00F99}"/>
              </a:ext>
            </a:extLst>
          </p:cNvPr>
          <p:cNvGraphicFramePr>
            <a:graphicFrameLocks noChangeAspect="1"/>
          </p:cNvGraphicFramePr>
          <p:nvPr>
            <p:extLst>
              <p:ext uri="{D42A27DB-BD31-4B8C-83A1-F6EECF244321}">
                <p14:modId xmlns:p14="http://schemas.microsoft.com/office/powerpoint/2010/main" val="1599984291"/>
              </p:ext>
            </p:extLst>
          </p:nvPr>
        </p:nvGraphicFramePr>
        <p:xfrm>
          <a:off x="774642" y="3118385"/>
          <a:ext cx="1671637" cy="658812"/>
        </p:xfrm>
        <a:graphic>
          <a:graphicData uri="http://schemas.openxmlformats.org/presentationml/2006/ole">
            <mc:AlternateContent xmlns:mc="http://schemas.openxmlformats.org/markup-compatibility/2006">
              <mc:Choice xmlns:v="urn:schemas-microsoft-com:vml" Requires="v">
                <p:oleObj name="Equation" r:id="rId7" imgW="634680" imgH="241200" progId="Equation.DSMT4">
                  <p:embed/>
                </p:oleObj>
              </mc:Choice>
              <mc:Fallback>
                <p:oleObj name="Equation" r:id="rId7" imgW="634680" imgH="241200" progId="Equation.DSMT4">
                  <p:embed/>
                  <p:pic>
                    <p:nvPicPr>
                      <p:cNvPr id="78" name="Object 27">
                        <a:extLst>
                          <a:ext uri="{FF2B5EF4-FFF2-40B4-BE49-F238E27FC236}">
                            <a16:creationId xmlns:a16="http://schemas.microsoft.com/office/drawing/2014/main" id="{978F5781-62A7-47AA-A21B-7EF80DDBCA2D}"/>
                          </a:ext>
                        </a:extLst>
                      </p:cNvPr>
                      <p:cNvPicPr>
                        <a:picLocks noChangeAspect="1" noChangeArrowheads="1"/>
                      </p:cNvPicPr>
                      <p:nvPr/>
                    </p:nvPicPr>
                    <p:blipFill>
                      <a:blip r:embed="rId8"/>
                      <a:srcRect/>
                      <a:stretch>
                        <a:fillRect/>
                      </a:stretch>
                    </p:blipFill>
                    <p:spPr bwMode="auto">
                      <a:xfrm>
                        <a:off x="774642" y="3118385"/>
                        <a:ext cx="1671637" cy="658812"/>
                      </a:xfrm>
                      <a:prstGeom prst="rect">
                        <a:avLst/>
                      </a:prstGeom>
                      <a:noFill/>
                    </p:spPr>
                  </p:pic>
                </p:oleObj>
              </mc:Fallback>
            </mc:AlternateContent>
          </a:graphicData>
        </a:graphic>
      </p:graphicFrame>
      <p:graphicFrame>
        <p:nvGraphicFramePr>
          <p:cNvPr id="54" name="Object 27">
            <a:extLst>
              <a:ext uri="{FF2B5EF4-FFF2-40B4-BE49-F238E27FC236}">
                <a16:creationId xmlns:a16="http://schemas.microsoft.com/office/drawing/2014/main" id="{4973FBB1-42EE-47B3-8A9F-1E8FC1D92DA1}"/>
              </a:ext>
            </a:extLst>
          </p:cNvPr>
          <p:cNvGraphicFramePr>
            <a:graphicFrameLocks noChangeAspect="1"/>
          </p:cNvGraphicFramePr>
          <p:nvPr>
            <p:extLst>
              <p:ext uri="{D42A27DB-BD31-4B8C-83A1-F6EECF244321}">
                <p14:modId xmlns:p14="http://schemas.microsoft.com/office/powerpoint/2010/main" val="3478309214"/>
              </p:ext>
            </p:extLst>
          </p:nvPr>
        </p:nvGraphicFramePr>
        <p:xfrm>
          <a:off x="3000487" y="3118386"/>
          <a:ext cx="1571625" cy="658813"/>
        </p:xfrm>
        <a:graphic>
          <a:graphicData uri="http://schemas.openxmlformats.org/presentationml/2006/ole">
            <mc:AlternateContent xmlns:mc="http://schemas.openxmlformats.org/markup-compatibility/2006">
              <mc:Choice xmlns:v="urn:schemas-microsoft-com:vml" Requires="v">
                <p:oleObj name="Equation" r:id="rId9" imgW="596880" imgH="241200" progId="Equation.DSMT4">
                  <p:embed/>
                </p:oleObj>
              </mc:Choice>
              <mc:Fallback>
                <p:oleObj name="Equation" r:id="rId9" imgW="596880" imgH="241200" progId="Equation.DSMT4">
                  <p:embed/>
                  <p:pic>
                    <p:nvPicPr>
                      <p:cNvPr id="52" name="Object 27">
                        <a:extLst>
                          <a:ext uri="{FF2B5EF4-FFF2-40B4-BE49-F238E27FC236}">
                            <a16:creationId xmlns:a16="http://schemas.microsoft.com/office/drawing/2014/main" id="{B6954F79-ECA0-406C-AD2F-DA7920F00F99}"/>
                          </a:ext>
                        </a:extLst>
                      </p:cNvPr>
                      <p:cNvPicPr>
                        <a:picLocks noChangeAspect="1" noChangeArrowheads="1"/>
                      </p:cNvPicPr>
                      <p:nvPr/>
                    </p:nvPicPr>
                    <p:blipFill>
                      <a:blip r:embed="rId10"/>
                      <a:srcRect/>
                      <a:stretch>
                        <a:fillRect/>
                      </a:stretch>
                    </p:blipFill>
                    <p:spPr bwMode="auto">
                      <a:xfrm>
                        <a:off x="3000487" y="3118386"/>
                        <a:ext cx="1571625" cy="658813"/>
                      </a:xfrm>
                      <a:prstGeom prst="rect">
                        <a:avLst/>
                      </a:prstGeom>
                      <a:noFill/>
                    </p:spPr>
                  </p:pic>
                </p:oleObj>
              </mc:Fallback>
            </mc:AlternateContent>
          </a:graphicData>
        </a:graphic>
      </p:graphicFrame>
      <p:graphicFrame>
        <p:nvGraphicFramePr>
          <p:cNvPr id="55" name="Object 27">
            <a:extLst>
              <a:ext uri="{FF2B5EF4-FFF2-40B4-BE49-F238E27FC236}">
                <a16:creationId xmlns:a16="http://schemas.microsoft.com/office/drawing/2014/main" id="{FCD2C226-A422-49AC-8F8A-AF8D7ABC2257}"/>
              </a:ext>
            </a:extLst>
          </p:cNvPr>
          <p:cNvGraphicFramePr>
            <a:graphicFrameLocks noChangeAspect="1"/>
          </p:cNvGraphicFramePr>
          <p:nvPr>
            <p:extLst>
              <p:ext uri="{D42A27DB-BD31-4B8C-83A1-F6EECF244321}">
                <p14:modId xmlns:p14="http://schemas.microsoft.com/office/powerpoint/2010/main" val="4136492974"/>
              </p:ext>
            </p:extLst>
          </p:nvPr>
        </p:nvGraphicFramePr>
        <p:xfrm>
          <a:off x="786915" y="3938763"/>
          <a:ext cx="3209925" cy="658812"/>
        </p:xfrm>
        <a:graphic>
          <a:graphicData uri="http://schemas.openxmlformats.org/presentationml/2006/ole">
            <mc:AlternateContent xmlns:mc="http://schemas.openxmlformats.org/markup-compatibility/2006">
              <mc:Choice xmlns:v="urn:schemas-microsoft-com:vml" Requires="v">
                <p:oleObj name="Equation" r:id="rId11" imgW="1218960" imgH="241200" progId="Equation.DSMT4">
                  <p:embed/>
                </p:oleObj>
              </mc:Choice>
              <mc:Fallback>
                <p:oleObj name="Equation" r:id="rId11" imgW="1218960" imgH="241200" progId="Equation.DSMT4">
                  <p:embed/>
                  <p:pic>
                    <p:nvPicPr>
                      <p:cNvPr id="52" name="Object 27">
                        <a:extLst>
                          <a:ext uri="{FF2B5EF4-FFF2-40B4-BE49-F238E27FC236}">
                            <a16:creationId xmlns:a16="http://schemas.microsoft.com/office/drawing/2014/main" id="{B6954F79-ECA0-406C-AD2F-DA7920F00F99}"/>
                          </a:ext>
                        </a:extLst>
                      </p:cNvPr>
                      <p:cNvPicPr>
                        <a:picLocks noChangeAspect="1" noChangeArrowheads="1"/>
                      </p:cNvPicPr>
                      <p:nvPr/>
                    </p:nvPicPr>
                    <p:blipFill>
                      <a:blip r:embed="rId12"/>
                      <a:srcRect/>
                      <a:stretch>
                        <a:fillRect/>
                      </a:stretch>
                    </p:blipFill>
                    <p:spPr bwMode="auto">
                      <a:xfrm>
                        <a:off x="786915" y="3938763"/>
                        <a:ext cx="3209925" cy="658812"/>
                      </a:xfrm>
                      <a:prstGeom prst="rect">
                        <a:avLst/>
                      </a:prstGeom>
                      <a:noFill/>
                    </p:spPr>
                  </p:pic>
                </p:oleObj>
              </mc:Fallback>
            </mc:AlternateContent>
          </a:graphicData>
        </a:graphic>
      </p:graphicFrame>
      <p:graphicFrame>
        <p:nvGraphicFramePr>
          <p:cNvPr id="56" name="Object 27">
            <a:extLst>
              <a:ext uri="{FF2B5EF4-FFF2-40B4-BE49-F238E27FC236}">
                <a16:creationId xmlns:a16="http://schemas.microsoft.com/office/drawing/2014/main" id="{DE8EFA39-022C-4F10-BC43-BBABCE2D2321}"/>
              </a:ext>
            </a:extLst>
          </p:cNvPr>
          <p:cNvGraphicFramePr>
            <a:graphicFrameLocks noChangeAspect="1"/>
          </p:cNvGraphicFramePr>
          <p:nvPr>
            <p:extLst>
              <p:ext uri="{D42A27DB-BD31-4B8C-83A1-F6EECF244321}">
                <p14:modId xmlns:p14="http://schemas.microsoft.com/office/powerpoint/2010/main" val="2959770948"/>
              </p:ext>
            </p:extLst>
          </p:nvPr>
        </p:nvGraphicFramePr>
        <p:xfrm>
          <a:off x="133949" y="4757827"/>
          <a:ext cx="2439988" cy="1214438"/>
        </p:xfrm>
        <a:graphic>
          <a:graphicData uri="http://schemas.openxmlformats.org/presentationml/2006/ole">
            <mc:AlternateContent xmlns:mc="http://schemas.openxmlformats.org/markup-compatibility/2006">
              <mc:Choice xmlns:v="urn:schemas-microsoft-com:vml" Requires="v">
                <p:oleObj name="Equation" r:id="rId13" imgW="927000" imgH="444240" progId="Equation.DSMT4">
                  <p:embed/>
                </p:oleObj>
              </mc:Choice>
              <mc:Fallback>
                <p:oleObj name="Equation" r:id="rId13" imgW="927000" imgH="444240" progId="Equation.DSMT4">
                  <p:embed/>
                  <p:pic>
                    <p:nvPicPr>
                      <p:cNvPr id="55" name="Object 27">
                        <a:extLst>
                          <a:ext uri="{FF2B5EF4-FFF2-40B4-BE49-F238E27FC236}">
                            <a16:creationId xmlns:a16="http://schemas.microsoft.com/office/drawing/2014/main" id="{FCD2C226-A422-49AC-8F8A-AF8D7ABC2257}"/>
                          </a:ext>
                        </a:extLst>
                      </p:cNvPr>
                      <p:cNvPicPr>
                        <a:picLocks noChangeAspect="1" noChangeArrowheads="1"/>
                      </p:cNvPicPr>
                      <p:nvPr/>
                    </p:nvPicPr>
                    <p:blipFill>
                      <a:blip r:embed="rId14"/>
                      <a:srcRect/>
                      <a:stretch>
                        <a:fillRect/>
                      </a:stretch>
                    </p:blipFill>
                    <p:spPr bwMode="auto">
                      <a:xfrm>
                        <a:off x="133949" y="4757827"/>
                        <a:ext cx="2439988" cy="1214438"/>
                      </a:xfrm>
                      <a:prstGeom prst="rect">
                        <a:avLst/>
                      </a:prstGeom>
                      <a:noFill/>
                    </p:spPr>
                  </p:pic>
                </p:oleObj>
              </mc:Fallback>
            </mc:AlternateContent>
          </a:graphicData>
        </a:graphic>
      </p:graphicFrame>
      <p:graphicFrame>
        <p:nvGraphicFramePr>
          <p:cNvPr id="57" name="Object 27">
            <a:extLst>
              <a:ext uri="{FF2B5EF4-FFF2-40B4-BE49-F238E27FC236}">
                <a16:creationId xmlns:a16="http://schemas.microsoft.com/office/drawing/2014/main" id="{AFD06364-A100-4129-9BE6-0741B3B92E84}"/>
              </a:ext>
            </a:extLst>
          </p:cNvPr>
          <p:cNvGraphicFramePr>
            <a:graphicFrameLocks noChangeAspect="1"/>
          </p:cNvGraphicFramePr>
          <p:nvPr>
            <p:extLst>
              <p:ext uri="{D42A27DB-BD31-4B8C-83A1-F6EECF244321}">
                <p14:modId xmlns:p14="http://schemas.microsoft.com/office/powerpoint/2010/main" val="2837919066"/>
              </p:ext>
            </p:extLst>
          </p:nvPr>
        </p:nvGraphicFramePr>
        <p:xfrm>
          <a:off x="4020452" y="4757827"/>
          <a:ext cx="2606675" cy="1284288"/>
        </p:xfrm>
        <a:graphic>
          <a:graphicData uri="http://schemas.openxmlformats.org/presentationml/2006/ole">
            <mc:AlternateContent xmlns:mc="http://schemas.openxmlformats.org/markup-compatibility/2006">
              <mc:Choice xmlns:v="urn:schemas-microsoft-com:vml" Requires="v">
                <p:oleObj name="Equation" r:id="rId15" imgW="990360" imgH="469800" progId="Equation.DSMT4">
                  <p:embed/>
                </p:oleObj>
              </mc:Choice>
              <mc:Fallback>
                <p:oleObj name="Equation" r:id="rId15" imgW="990360" imgH="469800" progId="Equation.DSMT4">
                  <p:embed/>
                  <p:pic>
                    <p:nvPicPr>
                      <p:cNvPr id="56" name="Object 27">
                        <a:extLst>
                          <a:ext uri="{FF2B5EF4-FFF2-40B4-BE49-F238E27FC236}">
                            <a16:creationId xmlns:a16="http://schemas.microsoft.com/office/drawing/2014/main" id="{DE8EFA39-022C-4F10-BC43-BBABCE2D2321}"/>
                          </a:ext>
                        </a:extLst>
                      </p:cNvPr>
                      <p:cNvPicPr>
                        <a:picLocks noChangeAspect="1" noChangeArrowheads="1"/>
                      </p:cNvPicPr>
                      <p:nvPr/>
                    </p:nvPicPr>
                    <p:blipFill>
                      <a:blip r:embed="rId16"/>
                      <a:srcRect/>
                      <a:stretch>
                        <a:fillRect/>
                      </a:stretch>
                    </p:blipFill>
                    <p:spPr bwMode="auto">
                      <a:xfrm>
                        <a:off x="4020452" y="4757827"/>
                        <a:ext cx="2606675" cy="1284288"/>
                      </a:xfrm>
                      <a:prstGeom prst="rect">
                        <a:avLst/>
                      </a:prstGeom>
                      <a:noFill/>
                    </p:spPr>
                  </p:pic>
                </p:oleObj>
              </mc:Fallback>
            </mc:AlternateContent>
          </a:graphicData>
        </a:graphic>
      </p:graphicFrame>
      <p:sp>
        <p:nvSpPr>
          <p:cNvPr id="58" name="矩形 57">
            <a:extLst>
              <a:ext uri="{FF2B5EF4-FFF2-40B4-BE49-F238E27FC236}">
                <a16:creationId xmlns:a16="http://schemas.microsoft.com/office/drawing/2014/main" id="{2D169AF5-23F2-454F-93E4-50F1F2893257}"/>
              </a:ext>
            </a:extLst>
          </p:cNvPr>
          <p:cNvSpPr/>
          <p:nvPr/>
        </p:nvSpPr>
        <p:spPr>
          <a:xfrm>
            <a:off x="2663848" y="4922917"/>
            <a:ext cx="1266692" cy="954107"/>
          </a:xfrm>
          <a:prstGeom prst="rect">
            <a:avLst/>
          </a:prstGeom>
        </p:spPr>
        <p:txBody>
          <a:bodyPr wrap="none">
            <a:spAutoFit/>
          </a:bodyPr>
          <a:lstStyle/>
          <a:p>
            <a:pPr algn="ctr" eaLnBrk="0" hangingPunct="0"/>
            <a:r>
              <a:rPr lang="zh-CN" altLang="en-US"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计算</a:t>
            </a:r>
            <a:endParaRPr lang="en-US"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endParaRPr>
          </a:p>
          <a:p>
            <a:pPr algn="ctr" eaLnBrk="0" hangingPunct="0"/>
            <a:r>
              <a:rPr lang="zh-CN" altLang="en-US"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平均值</a:t>
            </a:r>
          </a:p>
        </p:txBody>
      </p:sp>
      <p:sp>
        <p:nvSpPr>
          <p:cNvPr id="59" name="矩形 58">
            <a:extLst>
              <a:ext uri="{FF2B5EF4-FFF2-40B4-BE49-F238E27FC236}">
                <a16:creationId xmlns:a16="http://schemas.microsoft.com/office/drawing/2014/main" id="{4E2209C8-B492-4F03-8ED2-50116ED18867}"/>
              </a:ext>
            </a:extLst>
          </p:cNvPr>
          <p:cNvSpPr/>
          <p:nvPr/>
        </p:nvSpPr>
        <p:spPr>
          <a:xfrm>
            <a:off x="0" y="6097210"/>
            <a:ext cx="7250703" cy="523220"/>
          </a:xfrm>
          <a:prstGeom prst="rect">
            <a:avLst/>
          </a:prstGeom>
        </p:spPr>
        <p:txBody>
          <a:bodyPr wrap="none">
            <a:spAutoFit/>
          </a:bodyPr>
          <a:lstStyle/>
          <a:p>
            <a:pPr eaLnBrk="0" hangingPunct="0"/>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其中</a:t>
            </a:r>
            <a:r>
              <a:rPr lang="en-US" altLang="zh-CN" sz="2800" b="1" i="1" dirty="0" err="1">
                <a:latin typeface="Times New Roman" panose="02020603050405020304" pitchFamily="18" charset="0"/>
                <a:ea typeface="楷体" panose="02010609060101010101" pitchFamily="49" charset="-122"/>
                <a:cs typeface="Times New Roman" panose="02020603050405020304" pitchFamily="18" charset="0"/>
              </a:rPr>
              <a:t>i</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=1,2..;m&gt;</a:t>
            </a:r>
            <a:r>
              <a:rPr lang="en-US" altLang="zh-CN" sz="2800" b="1" dirty="0" err="1">
                <a:latin typeface="Times New Roman" panose="02020603050405020304" pitchFamily="18" charset="0"/>
                <a:ea typeface="楷体" panose="02010609060101010101" pitchFamily="49" charset="-122"/>
                <a:cs typeface="Times New Roman" panose="02020603050405020304" pitchFamily="18" charset="0"/>
              </a:rPr>
              <a:t>n+</a:t>
            </a:r>
            <a:r>
              <a:rPr lang="en-US" altLang="zh-CN" sz="2800" b="1" i="1" dirty="0" err="1">
                <a:latin typeface="Times New Roman" panose="02020603050405020304" pitchFamily="18" charset="0"/>
                <a:ea typeface="楷体" panose="02010609060101010101" pitchFamily="49" charset="-122"/>
                <a:cs typeface="Times New Roman" panose="02020603050405020304" pitchFamily="18" charset="0"/>
              </a:rPr>
              <a:t>i</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实验中可取：</a:t>
            </a:r>
            <a:r>
              <a:rPr lang="en-US" altLang="zh-CN" sz="2800" b="1" dirty="0">
                <a:latin typeface="Times New Roman" panose="02020603050405020304" pitchFamily="18" charset="0"/>
                <a:ea typeface="楷体" panose="02010609060101010101" pitchFamily="49" charset="-122"/>
                <a:cs typeface="Times New Roman" panose="02020603050405020304" pitchFamily="18" charset="0"/>
              </a:rPr>
              <a:t>m-n=</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常量。</a:t>
            </a:r>
          </a:p>
        </p:txBody>
      </p:sp>
      <p:sp>
        <p:nvSpPr>
          <p:cNvPr id="60" name="文本框 59">
            <a:extLst>
              <a:ext uri="{FF2B5EF4-FFF2-40B4-BE49-F238E27FC236}">
                <a16:creationId xmlns:a16="http://schemas.microsoft.com/office/drawing/2014/main" id="{D04BA5DA-80DB-4327-B347-BE6DE2A8A160}"/>
              </a:ext>
            </a:extLst>
          </p:cNvPr>
          <p:cNvSpPr txBox="1"/>
          <p:nvPr/>
        </p:nvSpPr>
        <p:spPr>
          <a:xfrm>
            <a:off x="7534234" y="2389346"/>
            <a:ext cx="1401346" cy="523220"/>
          </a:xfrm>
          <a:prstGeom prst="rect">
            <a:avLst/>
          </a:prstGeom>
          <a:noFill/>
        </p:spPr>
        <p:txBody>
          <a:bodyPr wrap="none" rtlCol="0">
            <a:spAutoFit/>
          </a:bodyPr>
          <a:lstStyle/>
          <a:p>
            <a:r>
              <a:rPr lang="zh-CN" altLang="en-US" sz="2800" b="1" dirty="0">
                <a:latin typeface="Times New Roman" panose="02020603050405020304" pitchFamily="18" charset="0"/>
                <a:cs typeface="Times New Roman" panose="02020603050405020304" pitchFamily="18" charset="0"/>
              </a:rPr>
              <a:t>位置</a:t>
            </a:r>
            <a:r>
              <a:rPr lang="en-US" altLang="zh-CN" sz="2800" b="1" i="1" dirty="0">
                <a:latin typeface="Times New Roman" panose="02020603050405020304" pitchFamily="18" charset="0"/>
                <a:cs typeface="Times New Roman" panose="02020603050405020304" pitchFamily="18" charset="0"/>
              </a:rPr>
              <a:t>D</a:t>
            </a:r>
            <a:r>
              <a:rPr lang="zh-CN" altLang="en-US" sz="2800" b="1" i="1" baseline="-25000" dirty="0">
                <a:latin typeface="Times New Roman" panose="02020603050405020304" pitchFamily="18" charset="0"/>
                <a:cs typeface="Times New Roman" panose="02020603050405020304" pitchFamily="18" charset="0"/>
              </a:rPr>
              <a:t>左</a:t>
            </a:r>
          </a:p>
        </p:txBody>
      </p:sp>
      <p:sp>
        <p:nvSpPr>
          <p:cNvPr id="61" name="文本框 60">
            <a:extLst>
              <a:ext uri="{FF2B5EF4-FFF2-40B4-BE49-F238E27FC236}">
                <a16:creationId xmlns:a16="http://schemas.microsoft.com/office/drawing/2014/main" id="{0E1C8EFD-0804-4477-90BE-B6774206C452}"/>
              </a:ext>
            </a:extLst>
          </p:cNvPr>
          <p:cNvSpPr txBox="1"/>
          <p:nvPr/>
        </p:nvSpPr>
        <p:spPr>
          <a:xfrm>
            <a:off x="9926250" y="2427013"/>
            <a:ext cx="1703694" cy="523220"/>
          </a:xfrm>
          <a:prstGeom prst="rect">
            <a:avLst/>
          </a:prstGeom>
          <a:noFill/>
        </p:spPr>
        <p:txBody>
          <a:bodyPr wrap="square" rtlCol="0">
            <a:spAutoFit/>
          </a:bodyPr>
          <a:lstStyle/>
          <a:p>
            <a:r>
              <a:rPr lang="zh-CN" altLang="en-US" sz="2800" b="1" dirty="0">
                <a:latin typeface="Times New Roman" panose="02020603050405020304" pitchFamily="18" charset="0"/>
                <a:cs typeface="Times New Roman" panose="02020603050405020304" pitchFamily="18" charset="0"/>
              </a:rPr>
              <a:t>位置</a:t>
            </a:r>
            <a:r>
              <a:rPr lang="en-US" altLang="zh-CN" sz="2800" b="1" i="1" dirty="0">
                <a:latin typeface="Times New Roman" panose="02020603050405020304" pitchFamily="18" charset="0"/>
                <a:cs typeface="Times New Roman" panose="02020603050405020304" pitchFamily="18" charset="0"/>
              </a:rPr>
              <a:t>D</a:t>
            </a:r>
            <a:r>
              <a:rPr lang="zh-CN" altLang="en-US" sz="2800" b="1" i="1" baseline="-25000" dirty="0">
                <a:latin typeface="Times New Roman" panose="02020603050405020304" pitchFamily="18" charset="0"/>
                <a:cs typeface="Times New Roman" panose="02020603050405020304" pitchFamily="18" charset="0"/>
              </a:rPr>
              <a:t>右</a:t>
            </a:r>
          </a:p>
        </p:txBody>
      </p:sp>
      <p:graphicFrame>
        <p:nvGraphicFramePr>
          <p:cNvPr id="24" name="Object 27">
            <a:extLst>
              <a:ext uri="{FF2B5EF4-FFF2-40B4-BE49-F238E27FC236}">
                <a16:creationId xmlns:a16="http://schemas.microsoft.com/office/drawing/2014/main" id="{4973FBB1-42EE-47B3-8A9F-1E8FC1D92DA1}"/>
              </a:ext>
            </a:extLst>
          </p:cNvPr>
          <p:cNvGraphicFramePr>
            <a:graphicFrameLocks noChangeAspect="1"/>
          </p:cNvGraphicFramePr>
          <p:nvPr>
            <p:extLst>
              <p:ext uri="{D42A27DB-BD31-4B8C-83A1-F6EECF244321}">
                <p14:modId xmlns:p14="http://schemas.microsoft.com/office/powerpoint/2010/main" val="25980794"/>
              </p:ext>
            </p:extLst>
          </p:nvPr>
        </p:nvGraphicFramePr>
        <p:xfrm>
          <a:off x="4453840" y="3888583"/>
          <a:ext cx="2173287" cy="485775"/>
        </p:xfrm>
        <a:graphic>
          <a:graphicData uri="http://schemas.openxmlformats.org/presentationml/2006/ole">
            <mc:AlternateContent xmlns:mc="http://schemas.openxmlformats.org/markup-compatibility/2006">
              <mc:Choice xmlns:v="urn:schemas-microsoft-com:vml" Requires="v">
                <p:oleObj name="Equation" r:id="rId17" imgW="825480" imgH="177480" progId="Equation.DSMT4">
                  <p:embed/>
                </p:oleObj>
              </mc:Choice>
              <mc:Fallback>
                <p:oleObj name="Equation" r:id="rId17" imgW="825480" imgH="177480" progId="Equation.DSMT4">
                  <p:embed/>
                  <p:pic>
                    <p:nvPicPr>
                      <p:cNvPr id="54" name="Object 27">
                        <a:extLst>
                          <a:ext uri="{FF2B5EF4-FFF2-40B4-BE49-F238E27FC236}">
                            <a16:creationId xmlns:a16="http://schemas.microsoft.com/office/drawing/2014/main" id="{4973FBB1-42EE-47B3-8A9F-1E8FC1D92DA1}"/>
                          </a:ext>
                        </a:extLst>
                      </p:cNvPr>
                      <p:cNvPicPr>
                        <a:picLocks noChangeAspect="1" noChangeArrowheads="1"/>
                      </p:cNvPicPr>
                      <p:nvPr/>
                    </p:nvPicPr>
                    <p:blipFill>
                      <a:blip r:embed="rId18"/>
                      <a:srcRect/>
                      <a:stretch>
                        <a:fillRect/>
                      </a:stretch>
                    </p:blipFill>
                    <p:spPr bwMode="auto">
                      <a:xfrm>
                        <a:off x="4453840" y="3888583"/>
                        <a:ext cx="2173287" cy="485775"/>
                      </a:xfrm>
                      <a:prstGeom prst="rect">
                        <a:avLst/>
                      </a:prstGeom>
                      <a:noFill/>
                    </p:spPr>
                  </p:pic>
                </p:oleObj>
              </mc:Fallback>
            </mc:AlternateContent>
          </a:graphicData>
        </a:graphic>
      </p:graphicFrame>
      <p:sp>
        <p:nvSpPr>
          <p:cNvPr id="25" name="矩形: 圆角 84">
            <a:extLst>
              <a:ext uri="{FF2B5EF4-FFF2-40B4-BE49-F238E27FC236}">
                <a16:creationId xmlns:a16="http://schemas.microsoft.com/office/drawing/2014/main" id="{081AFFD0-8099-4619-BCE7-8025DB04B799}"/>
              </a:ext>
            </a:extLst>
          </p:cNvPr>
          <p:cNvSpPr/>
          <p:nvPr/>
        </p:nvSpPr>
        <p:spPr>
          <a:xfrm>
            <a:off x="4473036" y="3821574"/>
            <a:ext cx="2166760" cy="62064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415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1000"/>
                                        <p:tgtEl>
                                          <p:spTgt spid="54"/>
                                        </p:tgtEl>
                                      </p:cBhvr>
                                    </p:animEffect>
                                  </p:childTnLst>
                                </p:cTn>
                              </p:par>
                              <p:par>
                                <p:cTn id="11" presetID="22" presetClass="entr" presetSubtype="8"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left)">
                                      <p:cBhvr>
                                        <p:cTn id="13" dur="10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wipe(left)">
                                      <p:cBhvr>
                                        <p:cTn id="18" dur="1000"/>
                                        <p:tgtEl>
                                          <p:spTgt spid="5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down)">
                                      <p:cBhvr>
                                        <p:cTn id="21" dur="500"/>
                                        <p:tgtEl>
                                          <p:spTgt spid="6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down)">
                                      <p:cBhvr>
                                        <p:cTn id="24" dur="5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wipe(left)">
                                      <p:cBhvr>
                                        <p:cTn id="29" dur="1000"/>
                                        <p:tgtEl>
                                          <p:spTgt spid="57"/>
                                        </p:tgtEl>
                                      </p:cBhvr>
                                    </p:animEffect>
                                  </p:childTnLst>
                                </p:cTn>
                              </p:par>
                              <p:par>
                                <p:cTn id="30" presetID="2" presetClass="entr" presetSubtype="4"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additive="base">
                                        <p:cTn id="32" dur="500" fill="hold"/>
                                        <p:tgtEl>
                                          <p:spTgt spid="58"/>
                                        </p:tgtEl>
                                        <p:attrNameLst>
                                          <p:attrName>ppt_x</p:attrName>
                                        </p:attrNameLst>
                                      </p:cBhvr>
                                      <p:tavLst>
                                        <p:tav tm="0">
                                          <p:val>
                                            <p:strVal val="#ppt_x"/>
                                          </p:val>
                                        </p:tav>
                                        <p:tav tm="100000">
                                          <p:val>
                                            <p:strVal val="#ppt_x"/>
                                          </p:val>
                                        </p:tav>
                                      </p:tavLst>
                                    </p:anim>
                                    <p:anim calcmode="lin" valueType="num">
                                      <p:cBhvr additive="base">
                                        <p:cTn id="3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9"/>
                                        </p:tgtEl>
                                        <p:attrNameLst>
                                          <p:attrName>style.visibility</p:attrName>
                                        </p:attrNameLst>
                                      </p:cBhvr>
                                      <p:to>
                                        <p:strVal val="visible"/>
                                      </p:to>
                                    </p:set>
                                    <p:anim calcmode="lin" valueType="num">
                                      <p:cBhvr additive="base">
                                        <p:cTn id="38" dur="500" fill="hold"/>
                                        <p:tgtEl>
                                          <p:spTgt spid="59"/>
                                        </p:tgtEl>
                                        <p:attrNameLst>
                                          <p:attrName>ppt_x</p:attrName>
                                        </p:attrNameLst>
                                      </p:cBhvr>
                                      <p:tavLst>
                                        <p:tav tm="0">
                                          <p:val>
                                            <p:strVal val="#ppt_x"/>
                                          </p:val>
                                        </p:tav>
                                        <p:tav tm="100000">
                                          <p:val>
                                            <p:strVal val="#ppt_x"/>
                                          </p:val>
                                        </p:tav>
                                      </p:tavLst>
                                    </p:anim>
                                    <p:anim calcmode="lin" valueType="num">
                                      <p:cBhvr additive="base">
                                        <p:cTn id="39" dur="500" fill="hold"/>
                                        <p:tgtEl>
                                          <p:spTgt spid="59"/>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000"/>
                                        <p:tgtEl>
                                          <p:spTgt spid="24"/>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additive="base">
                                        <p:cTn id="45" dur="500" fill="hold"/>
                                        <p:tgtEl>
                                          <p:spTgt spid="25"/>
                                        </p:tgtEl>
                                        <p:attrNameLst>
                                          <p:attrName>ppt_x</p:attrName>
                                        </p:attrNameLst>
                                      </p:cBhvr>
                                      <p:tavLst>
                                        <p:tav tm="0">
                                          <p:val>
                                            <p:strVal val="#ppt_x"/>
                                          </p:val>
                                        </p:tav>
                                        <p:tav tm="100000">
                                          <p:val>
                                            <p:strVal val="#ppt_x"/>
                                          </p:val>
                                        </p:tav>
                                      </p:tavLst>
                                    </p:anim>
                                    <p:anim calcmode="lin" valueType="num">
                                      <p:cBhvr additive="base">
                                        <p:cTn id="4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内容占位符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69" y="837080"/>
            <a:ext cx="4424171" cy="5559787"/>
          </a:xfrm>
          <a:prstGeom prst="rect">
            <a:avLst/>
          </a:prstGeom>
        </p:spPr>
      </p:pic>
      <p:sp>
        <p:nvSpPr>
          <p:cNvPr id="49" name="文本框 48"/>
          <p:cNvSpPr txBox="1"/>
          <p:nvPr/>
        </p:nvSpPr>
        <p:spPr>
          <a:xfrm>
            <a:off x="2438613" y="6396335"/>
            <a:ext cx="2796466" cy="461665"/>
          </a:xfrm>
          <a:prstGeom prst="rect">
            <a:avLst/>
          </a:prstGeom>
          <a:noFill/>
        </p:spPr>
        <p:txBody>
          <a:bodyPr wrap="square" rtlCol="0">
            <a:spAutoFit/>
          </a:bodyPr>
          <a:lstStyle/>
          <a:p>
            <a:r>
              <a:rPr lang="zh-CN" altLang="en-US" sz="2400" b="1" dirty="0">
                <a:latin typeface="楷体" panose="02010609060101010101" pitchFamily="49" charset="-122"/>
                <a:ea typeface="楷体" panose="02010609060101010101" pitchFamily="49" charset="-122"/>
              </a:rPr>
              <a:t>读数显微镜</a:t>
            </a:r>
          </a:p>
        </p:txBody>
      </p:sp>
      <p:grpSp>
        <p:nvGrpSpPr>
          <p:cNvPr id="50" name="组合 49"/>
          <p:cNvGrpSpPr/>
          <p:nvPr/>
        </p:nvGrpSpPr>
        <p:grpSpPr>
          <a:xfrm>
            <a:off x="133509" y="928889"/>
            <a:ext cx="7199789" cy="5376168"/>
            <a:chOff x="2840854" y="510711"/>
            <a:chExt cx="7199789" cy="5376168"/>
          </a:xfrm>
        </p:grpSpPr>
        <p:sp>
          <p:nvSpPr>
            <p:cNvPr id="51" name="文本框 50"/>
            <p:cNvSpPr txBox="1"/>
            <p:nvPr/>
          </p:nvSpPr>
          <p:spPr>
            <a:xfrm>
              <a:off x="4864963" y="713133"/>
              <a:ext cx="674703"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目镜</a:t>
              </a:r>
            </a:p>
          </p:txBody>
        </p:sp>
        <p:sp>
          <p:nvSpPr>
            <p:cNvPr id="52" name="文本框 51"/>
            <p:cNvSpPr txBox="1"/>
            <p:nvPr/>
          </p:nvSpPr>
          <p:spPr>
            <a:xfrm>
              <a:off x="6711517" y="510711"/>
              <a:ext cx="887767"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锁紧圈</a:t>
              </a:r>
            </a:p>
          </p:txBody>
        </p:sp>
        <p:sp>
          <p:nvSpPr>
            <p:cNvPr id="53" name="文本框 52"/>
            <p:cNvSpPr txBox="1"/>
            <p:nvPr/>
          </p:nvSpPr>
          <p:spPr>
            <a:xfrm>
              <a:off x="7599284" y="1011441"/>
              <a:ext cx="887767"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棱镜室</a:t>
              </a:r>
            </a:p>
          </p:txBody>
        </p:sp>
        <p:sp>
          <p:nvSpPr>
            <p:cNvPr id="54" name="文本框 53"/>
            <p:cNvSpPr txBox="1"/>
            <p:nvPr/>
          </p:nvSpPr>
          <p:spPr>
            <a:xfrm>
              <a:off x="7599284" y="1841374"/>
              <a:ext cx="1189609"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调焦手轮</a:t>
              </a:r>
            </a:p>
          </p:txBody>
        </p:sp>
        <p:sp>
          <p:nvSpPr>
            <p:cNvPr id="55" name="文本框 54"/>
            <p:cNvSpPr txBox="1"/>
            <p:nvPr/>
          </p:nvSpPr>
          <p:spPr>
            <a:xfrm>
              <a:off x="7621480" y="2301975"/>
              <a:ext cx="701335"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镜筒</a:t>
              </a:r>
            </a:p>
          </p:txBody>
        </p:sp>
        <p:sp>
          <p:nvSpPr>
            <p:cNvPr id="56" name="文本框 55"/>
            <p:cNvSpPr txBox="1"/>
            <p:nvPr/>
          </p:nvSpPr>
          <p:spPr>
            <a:xfrm>
              <a:off x="7603724" y="2764649"/>
              <a:ext cx="865571"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物镜</a:t>
              </a:r>
            </a:p>
          </p:txBody>
        </p:sp>
        <p:sp>
          <p:nvSpPr>
            <p:cNvPr id="57" name="文本框 56"/>
            <p:cNvSpPr txBox="1"/>
            <p:nvPr/>
          </p:nvSpPr>
          <p:spPr>
            <a:xfrm>
              <a:off x="7483876" y="3239153"/>
              <a:ext cx="2317072"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反射镜角度调节旋钮</a:t>
              </a:r>
            </a:p>
          </p:txBody>
        </p:sp>
        <p:sp>
          <p:nvSpPr>
            <p:cNvPr id="58" name="文本框 57"/>
            <p:cNvSpPr txBox="1"/>
            <p:nvPr/>
          </p:nvSpPr>
          <p:spPr>
            <a:xfrm>
              <a:off x="7563773" y="3935326"/>
              <a:ext cx="1864312"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载物台（玻璃板）</a:t>
              </a:r>
            </a:p>
          </p:txBody>
        </p:sp>
        <p:sp>
          <p:nvSpPr>
            <p:cNvPr id="59" name="文本框 58"/>
            <p:cNvSpPr txBox="1"/>
            <p:nvPr/>
          </p:nvSpPr>
          <p:spPr>
            <a:xfrm>
              <a:off x="7563773" y="4573250"/>
              <a:ext cx="2476870"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底座反射镜调节旋钮</a:t>
              </a:r>
            </a:p>
          </p:txBody>
        </p:sp>
        <p:sp>
          <p:nvSpPr>
            <p:cNvPr id="60" name="文本框 59"/>
            <p:cNvSpPr txBox="1"/>
            <p:nvPr/>
          </p:nvSpPr>
          <p:spPr>
            <a:xfrm>
              <a:off x="3104094" y="5517547"/>
              <a:ext cx="2041864"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弹簧压片</a:t>
              </a:r>
            </a:p>
          </p:txBody>
        </p:sp>
        <p:sp>
          <p:nvSpPr>
            <p:cNvPr id="61" name="文本框 60"/>
            <p:cNvSpPr txBox="1"/>
            <p:nvPr/>
          </p:nvSpPr>
          <p:spPr>
            <a:xfrm>
              <a:off x="2993122" y="4119992"/>
              <a:ext cx="1482571"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锁紧手轮</a:t>
              </a:r>
            </a:p>
          </p:txBody>
        </p:sp>
        <p:sp>
          <p:nvSpPr>
            <p:cNvPr id="62" name="文本框 61"/>
            <p:cNvSpPr txBox="1"/>
            <p:nvPr/>
          </p:nvSpPr>
          <p:spPr>
            <a:xfrm>
              <a:off x="2840854" y="3519254"/>
              <a:ext cx="1402672"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垂直支撑轴</a:t>
              </a:r>
            </a:p>
          </p:txBody>
        </p:sp>
        <p:sp>
          <p:nvSpPr>
            <p:cNvPr id="63" name="文本框 62"/>
            <p:cNvSpPr txBox="1"/>
            <p:nvPr/>
          </p:nvSpPr>
          <p:spPr>
            <a:xfrm>
              <a:off x="3263892" y="2924450"/>
              <a:ext cx="979634"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水平轴</a:t>
              </a:r>
            </a:p>
          </p:txBody>
        </p:sp>
        <p:sp>
          <p:nvSpPr>
            <p:cNvPr id="64" name="文本框 63"/>
            <p:cNvSpPr txBox="1"/>
            <p:nvPr/>
          </p:nvSpPr>
          <p:spPr>
            <a:xfrm>
              <a:off x="3070061" y="1905104"/>
              <a:ext cx="1173465"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测微鼓轮</a:t>
              </a:r>
            </a:p>
          </p:txBody>
        </p:sp>
        <p:sp>
          <p:nvSpPr>
            <p:cNvPr id="65" name="文本框 64"/>
            <p:cNvSpPr txBox="1"/>
            <p:nvPr/>
          </p:nvSpPr>
          <p:spPr>
            <a:xfrm>
              <a:off x="3104094" y="1381821"/>
              <a:ext cx="1189609"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半反射镜</a:t>
              </a:r>
            </a:p>
          </p:txBody>
        </p:sp>
        <p:sp>
          <p:nvSpPr>
            <p:cNvPr id="66" name="文本框 65"/>
            <p:cNvSpPr txBox="1"/>
            <p:nvPr/>
          </p:nvSpPr>
          <p:spPr>
            <a:xfrm>
              <a:off x="3533116" y="858538"/>
              <a:ext cx="766570" cy="369332"/>
            </a:xfrm>
            <a:prstGeom prst="rect">
              <a:avLst/>
            </a:prstGeom>
            <a:noFill/>
          </p:spPr>
          <p:txBody>
            <a:bodyPr wrap="square" rtlCol="0">
              <a:spAutoFit/>
            </a:bodyPr>
            <a:lstStyle/>
            <a:p>
              <a:r>
                <a:rPr lang="zh-CN" altLang="en-US" b="1" dirty="0">
                  <a:latin typeface="楷体" panose="02010609060101010101" pitchFamily="49" charset="-122"/>
                  <a:ea typeface="楷体" panose="02010609060101010101" pitchFamily="49" charset="-122"/>
                </a:rPr>
                <a:t>标尺</a:t>
              </a:r>
            </a:p>
          </p:txBody>
        </p:sp>
      </p:grpSp>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4">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271915" y="165709"/>
            <a:ext cx="2738791"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三、实验仪器</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pic>
        <p:nvPicPr>
          <p:cNvPr id="67" name="图片 66">
            <a:extLst>
              <a:ext uri="{FF2B5EF4-FFF2-40B4-BE49-F238E27FC236}">
                <a16:creationId xmlns:a16="http://schemas.microsoft.com/office/drawing/2014/main" id="{1DBDCC99-6435-45BF-8EFE-513886FC28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2150" y="1081905"/>
            <a:ext cx="2096836" cy="2164675"/>
          </a:xfrm>
          <a:prstGeom prst="rect">
            <a:avLst/>
          </a:prstGeom>
        </p:spPr>
      </p:pic>
      <p:sp>
        <p:nvSpPr>
          <p:cNvPr id="68" name="文本框 67"/>
          <p:cNvSpPr txBox="1"/>
          <p:nvPr/>
        </p:nvSpPr>
        <p:spPr>
          <a:xfrm>
            <a:off x="7759778" y="1942351"/>
            <a:ext cx="1350673" cy="461665"/>
          </a:xfrm>
          <a:prstGeom prst="rect">
            <a:avLst/>
          </a:prstGeom>
          <a:noFill/>
        </p:spPr>
        <p:txBody>
          <a:bodyPr wrap="square" rtlCol="0">
            <a:spAutoFit/>
          </a:bodyPr>
          <a:lstStyle/>
          <a:p>
            <a:r>
              <a:rPr lang="zh-CN" altLang="en-US" sz="2400" b="1" dirty="0">
                <a:latin typeface="楷体" panose="02010609060101010101" pitchFamily="49" charset="-122"/>
                <a:ea typeface="楷体" panose="02010609060101010101" pitchFamily="49" charset="-122"/>
              </a:rPr>
              <a:t>牛顿环</a:t>
            </a:r>
          </a:p>
        </p:txBody>
      </p:sp>
      <p:pic>
        <p:nvPicPr>
          <p:cNvPr id="7172" name="Picture 4" descr="牛顿环误差原因分析-抖音"/>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4755" y="3430172"/>
            <a:ext cx="3674231" cy="2755674"/>
          </a:xfrm>
          <a:prstGeom prst="rect">
            <a:avLst/>
          </a:prstGeom>
          <a:noFill/>
          <a:extLst>
            <a:ext uri="{909E8E84-426E-40DD-AFC4-6F175D3DCCD1}">
              <a14:hiddenFill xmlns:a14="http://schemas.microsoft.com/office/drawing/2010/main">
                <a:solidFill>
                  <a:srgbClr val="FFFFFF"/>
                </a:solidFill>
              </a14:hiddenFill>
            </a:ext>
          </a:extLst>
        </p:spPr>
      </p:pic>
      <p:sp>
        <p:nvSpPr>
          <p:cNvPr id="69" name="文本框 68"/>
          <p:cNvSpPr txBox="1"/>
          <p:nvPr/>
        </p:nvSpPr>
        <p:spPr>
          <a:xfrm>
            <a:off x="9262150" y="6165502"/>
            <a:ext cx="1350673" cy="461665"/>
          </a:xfrm>
          <a:prstGeom prst="rect">
            <a:avLst/>
          </a:prstGeom>
          <a:noFill/>
        </p:spPr>
        <p:txBody>
          <a:bodyPr wrap="square" rtlCol="0">
            <a:spAutoFit/>
          </a:bodyPr>
          <a:lstStyle/>
          <a:p>
            <a:r>
              <a:rPr lang="zh-CN" altLang="en-US" sz="2400" b="1" dirty="0">
                <a:latin typeface="楷体" panose="02010609060101010101" pitchFamily="49" charset="-122"/>
                <a:ea typeface="楷体" panose="02010609060101010101" pitchFamily="49" charset="-122"/>
              </a:rPr>
              <a:t>钠光灯</a:t>
            </a:r>
          </a:p>
        </p:txBody>
      </p:sp>
    </p:spTree>
    <p:extLst>
      <p:ext uri="{BB962C8B-B14F-4D97-AF65-F5344CB8AC3E}">
        <p14:creationId xmlns:p14="http://schemas.microsoft.com/office/powerpoint/2010/main" val="2551861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3">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三、实验仪器</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pic>
        <p:nvPicPr>
          <p:cNvPr id="24" name="图片 23">
            <a:extLst>
              <a:ext uri="{FF2B5EF4-FFF2-40B4-BE49-F238E27FC236}">
                <a16:creationId xmlns:a16="http://schemas.microsoft.com/office/drawing/2014/main" id="{012EE9C5-A4F4-46B9-AF5E-A357B1459117}"/>
              </a:ext>
            </a:extLst>
          </p:cNvPr>
          <p:cNvPicPr>
            <a:picLocks noChangeAspect="1"/>
          </p:cNvPicPr>
          <p:nvPr/>
        </p:nvPicPr>
        <p:blipFill>
          <a:blip r:embed="rId4"/>
          <a:stretch>
            <a:fillRect/>
          </a:stretch>
        </p:blipFill>
        <p:spPr>
          <a:xfrm>
            <a:off x="584391" y="1156267"/>
            <a:ext cx="3435750" cy="5519800"/>
          </a:xfrm>
          <a:prstGeom prst="rect">
            <a:avLst/>
          </a:prstGeom>
        </p:spPr>
      </p:pic>
      <p:pic>
        <p:nvPicPr>
          <p:cNvPr id="2" name="图片 1">
            <a:extLst>
              <a:ext uri="{FF2B5EF4-FFF2-40B4-BE49-F238E27FC236}">
                <a16:creationId xmlns:a16="http://schemas.microsoft.com/office/drawing/2014/main" id="{E44A3247-89E0-489D-A216-B3F2FC8107BD}"/>
              </a:ext>
            </a:extLst>
          </p:cNvPr>
          <p:cNvPicPr>
            <a:picLocks noChangeAspect="1"/>
          </p:cNvPicPr>
          <p:nvPr/>
        </p:nvPicPr>
        <p:blipFill>
          <a:blip r:embed="rId5"/>
          <a:stretch>
            <a:fillRect/>
          </a:stretch>
        </p:blipFill>
        <p:spPr>
          <a:xfrm>
            <a:off x="4299195" y="3095176"/>
            <a:ext cx="7308413" cy="3580891"/>
          </a:xfrm>
          <a:prstGeom prst="rect">
            <a:avLst/>
          </a:prstGeom>
        </p:spPr>
      </p:pic>
      <p:sp>
        <p:nvSpPr>
          <p:cNvPr id="25" name="文本框 24">
            <a:extLst>
              <a:ext uri="{FF2B5EF4-FFF2-40B4-BE49-F238E27FC236}">
                <a16:creationId xmlns:a16="http://schemas.microsoft.com/office/drawing/2014/main" id="{4B8F898F-A34E-4FB0-9037-BCFA3DE6B88E}"/>
              </a:ext>
            </a:extLst>
          </p:cNvPr>
          <p:cNvSpPr txBox="1"/>
          <p:nvPr/>
        </p:nvSpPr>
        <p:spPr>
          <a:xfrm>
            <a:off x="6848506" y="1962353"/>
            <a:ext cx="4833471" cy="954107"/>
          </a:xfrm>
          <a:prstGeom prst="rect">
            <a:avLst/>
          </a:prstGeom>
          <a:noFill/>
          <a:ln w="25400">
            <a:solidFill>
              <a:schemeClr val="tx1"/>
            </a:solidFill>
          </a:ln>
        </p:spPr>
        <p:txBody>
          <a:bodyPr wrap="square" rtlCol="0">
            <a:spAutoFit/>
          </a:bodyPr>
          <a:lstStyle/>
          <a:p>
            <a:r>
              <a:rPr lang="zh-CN" altLang="en-US" sz="2800" b="1" dirty="0">
                <a:solidFill>
                  <a:srgbClr val="C00000"/>
                </a:solidFill>
                <a:latin typeface="楷体" panose="02010609060101010101" pitchFamily="49" charset="-122"/>
                <a:ea typeface="楷体" panose="02010609060101010101" pitchFamily="49" charset="-122"/>
                <a:cs typeface="楷体" panose="02010609060101010101" pitchFamily="49" charset="-122"/>
              </a:rPr>
              <a:t>注意读数时测微鼓轮一定要单向转，避免回程误差。</a:t>
            </a:r>
          </a:p>
        </p:txBody>
      </p:sp>
      <p:pic>
        <p:nvPicPr>
          <p:cNvPr id="26" name="图片 25">
            <a:extLst>
              <a:ext uri="{FF2B5EF4-FFF2-40B4-BE49-F238E27FC236}">
                <a16:creationId xmlns:a16="http://schemas.microsoft.com/office/drawing/2014/main" id="{D570A9A8-C0EB-423A-B89B-A91887A2B2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4928" t="-148655" r="275562" b="208113"/>
          <a:stretch/>
        </p:blipFill>
        <p:spPr>
          <a:xfrm>
            <a:off x="5736696" y="1103823"/>
            <a:ext cx="716692" cy="617838"/>
          </a:xfrm>
          <a:prstGeom prst="rect">
            <a:avLst/>
          </a:prstGeom>
        </p:spPr>
      </p:pic>
      <p:pic>
        <p:nvPicPr>
          <p:cNvPr id="27" name="图片 26">
            <a:extLst>
              <a:ext uri="{FF2B5EF4-FFF2-40B4-BE49-F238E27FC236}">
                <a16:creationId xmlns:a16="http://schemas.microsoft.com/office/drawing/2014/main" id="{CFE53BF2-DA17-47E5-B648-2C096A7D45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800" t="19666" r="30154" b="20490"/>
          <a:stretch/>
        </p:blipFill>
        <p:spPr>
          <a:xfrm>
            <a:off x="4038599" y="1143421"/>
            <a:ext cx="2410712" cy="2402031"/>
          </a:xfrm>
          <a:prstGeom prst="rect">
            <a:avLst/>
          </a:prstGeom>
        </p:spPr>
      </p:pic>
      <p:grpSp>
        <p:nvGrpSpPr>
          <p:cNvPr id="28" name="组合 27">
            <a:extLst>
              <a:ext uri="{FF2B5EF4-FFF2-40B4-BE49-F238E27FC236}">
                <a16:creationId xmlns:a16="http://schemas.microsoft.com/office/drawing/2014/main" id="{51E94A19-0EB3-47F3-8948-5A664AAAC2AE}"/>
              </a:ext>
            </a:extLst>
          </p:cNvPr>
          <p:cNvGrpSpPr/>
          <p:nvPr/>
        </p:nvGrpSpPr>
        <p:grpSpPr>
          <a:xfrm>
            <a:off x="4812961" y="916194"/>
            <a:ext cx="3581749" cy="540661"/>
            <a:chOff x="1384093" y="575336"/>
            <a:chExt cx="3581749" cy="540661"/>
          </a:xfrm>
        </p:grpSpPr>
        <p:sp>
          <p:nvSpPr>
            <p:cNvPr id="29" name="文本框 28">
              <a:extLst>
                <a:ext uri="{FF2B5EF4-FFF2-40B4-BE49-F238E27FC236}">
                  <a16:creationId xmlns:a16="http://schemas.microsoft.com/office/drawing/2014/main" id="{C7A6680B-4232-484B-84E5-C8493B0FDFAC}"/>
                </a:ext>
              </a:extLst>
            </p:cNvPr>
            <p:cNvSpPr txBox="1"/>
            <p:nvPr/>
          </p:nvSpPr>
          <p:spPr>
            <a:xfrm>
              <a:off x="1535095" y="575336"/>
              <a:ext cx="3430747" cy="523220"/>
            </a:xfrm>
            <a:prstGeom prst="rect">
              <a:avLst/>
            </a:prstGeom>
            <a:noFill/>
          </p:spPr>
          <p:txBody>
            <a:bodyPr wrap="non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调叉丝线的清晰程度</a:t>
              </a:r>
            </a:p>
          </p:txBody>
        </p:sp>
        <p:cxnSp>
          <p:nvCxnSpPr>
            <p:cNvPr id="30" name="直接箭头连接符 29">
              <a:extLst>
                <a:ext uri="{FF2B5EF4-FFF2-40B4-BE49-F238E27FC236}">
                  <a16:creationId xmlns:a16="http://schemas.microsoft.com/office/drawing/2014/main" id="{F6495C46-B5BA-48E1-866C-092E22DD61AC}"/>
                </a:ext>
              </a:extLst>
            </p:cNvPr>
            <p:cNvCxnSpPr/>
            <p:nvPr/>
          </p:nvCxnSpPr>
          <p:spPr>
            <a:xfrm flipV="1">
              <a:off x="1384093" y="846676"/>
              <a:ext cx="302004" cy="269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37EDF675-0029-49C7-9F8D-B21A9E63F33B}"/>
              </a:ext>
            </a:extLst>
          </p:cNvPr>
          <p:cNvGrpSpPr/>
          <p:nvPr/>
        </p:nvGrpSpPr>
        <p:grpSpPr>
          <a:xfrm>
            <a:off x="4194538" y="3100836"/>
            <a:ext cx="2709396" cy="1041173"/>
            <a:chOff x="765670" y="2759978"/>
            <a:chExt cx="2709396" cy="1041173"/>
          </a:xfrm>
        </p:grpSpPr>
        <p:sp>
          <p:nvSpPr>
            <p:cNvPr id="32" name="文本框 31">
              <a:extLst>
                <a:ext uri="{FF2B5EF4-FFF2-40B4-BE49-F238E27FC236}">
                  <a16:creationId xmlns:a16="http://schemas.microsoft.com/office/drawing/2014/main" id="{A7E18214-DC8F-4583-8C05-FEE4F433F67E}"/>
                </a:ext>
              </a:extLst>
            </p:cNvPr>
            <p:cNvSpPr txBox="1"/>
            <p:nvPr/>
          </p:nvSpPr>
          <p:spPr>
            <a:xfrm>
              <a:off x="765670" y="3277931"/>
              <a:ext cx="2709396" cy="523220"/>
            </a:xfrm>
            <a:prstGeom prst="rect">
              <a:avLst/>
            </a:prstGeom>
            <a:noFill/>
          </p:spPr>
          <p:txBody>
            <a:bodyPr wrap="none" rtlCol="0">
              <a:spAutoFit/>
            </a:bodyPr>
            <a:lstStyle/>
            <a:p>
              <a:r>
                <a:rPr lang="zh-CN" altLang="en-US" sz="2800" b="1" dirty="0">
                  <a:solidFill>
                    <a:srgbClr val="FF0000"/>
                  </a:solidFill>
                  <a:latin typeface="楷体" panose="02010609060101010101" pitchFamily="49" charset="-122"/>
                  <a:ea typeface="楷体" panose="02010609060101010101" pitchFamily="49" charset="-122"/>
                </a:rPr>
                <a:t>调叉丝线的方向</a:t>
              </a:r>
            </a:p>
          </p:txBody>
        </p:sp>
        <p:cxnSp>
          <p:nvCxnSpPr>
            <p:cNvPr id="33" name="直接箭头连接符 32">
              <a:extLst>
                <a:ext uri="{FF2B5EF4-FFF2-40B4-BE49-F238E27FC236}">
                  <a16:creationId xmlns:a16="http://schemas.microsoft.com/office/drawing/2014/main" id="{172BCCDA-A8DD-4C5D-AB26-941500E6BB58}"/>
                </a:ext>
              </a:extLst>
            </p:cNvPr>
            <p:cNvCxnSpPr/>
            <p:nvPr/>
          </p:nvCxnSpPr>
          <p:spPr>
            <a:xfrm>
              <a:off x="1023457" y="2759978"/>
              <a:ext cx="251670" cy="5011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对话气泡: 椭圆形 40">
            <a:extLst>
              <a:ext uri="{FF2B5EF4-FFF2-40B4-BE49-F238E27FC236}">
                <a16:creationId xmlns:a16="http://schemas.microsoft.com/office/drawing/2014/main" id="{F727962D-80E6-406A-B874-321323891FE5}"/>
              </a:ext>
            </a:extLst>
          </p:cNvPr>
          <p:cNvSpPr/>
          <p:nvPr/>
        </p:nvSpPr>
        <p:spPr>
          <a:xfrm>
            <a:off x="2018685" y="916193"/>
            <a:ext cx="1003956" cy="1046143"/>
          </a:xfrm>
          <a:prstGeom prst="wedgeEllipseCallout">
            <a:avLst>
              <a:gd name="adj1" fmla="val 151043"/>
              <a:gd name="adj2" fmla="val -14768"/>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2991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5">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2903259"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三、实验步骤</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sp>
        <p:nvSpPr>
          <p:cNvPr id="6" name="内容占位符 2">
            <a:extLst>
              <a:ext uri="{FF2B5EF4-FFF2-40B4-BE49-F238E27FC236}">
                <a16:creationId xmlns:a16="http://schemas.microsoft.com/office/drawing/2014/main" id="{75AC8D74-E615-49C1-BAEA-3EB984BC51F3}"/>
              </a:ext>
            </a:extLst>
          </p:cNvPr>
          <p:cNvSpPr txBox="1">
            <a:spLocks/>
          </p:cNvSpPr>
          <p:nvPr/>
        </p:nvSpPr>
        <p:spPr>
          <a:xfrm>
            <a:off x="109728" y="972175"/>
            <a:ext cx="12082272" cy="5346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打开钠光灯，调节标尺读数，使其在</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15mm</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到</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35mm</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之间。把牛顿环放到载物台上，半反射镜的正下方。</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2.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调亮目镜视场（调节仪器位置使半反射镜与灯正对、调整半反射镜的角度）</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3.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调清（转目镜最上面一层）调正（松开紧锁圈上的止动螺丝，转目镜第二层，调好后拧紧螺丝）目镜中的十字叉丝线</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ctr">
              <a:lnSpc>
                <a:spcPct val="100000"/>
              </a:lnSpc>
              <a:buNone/>
            </a:pPr>
            <a:r>
              <a:rPr lang="en-US" altLang="zh-CN" sz="20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endParaRPr lang="en-US" altLang="zh-CN" sz="2000" b="1" dirty="0">
              <a:latin typeface="楷体" panose="02010609060101010101" pitchFamily="49" charset="-122"/>
              <a:ea typeface="楷体" panose="02010609060101010101" pitchFamily="49" charset="-122"/>
              <a:cs typeface="Times New Roman" panose="02020603050405020304" pitchFamily="18" charset="0"/>
            </a:endParaRPr>
          </a:p>
        </p:txBody>
      </p:sp>
      <p:grpSp>
        <p:nvGrpSpPr>
          <p:cNvPr id="8" name="组合 7"/>
          <p:cNvGrpSpPr/>
          <p:nvPr/>
        </p:nvGrpSpPr>
        <p:grpSpPr>
          <a:xfrm>
            <a:off x="10305991" y="2316142"/>
            <a:ext cx="1572065" cy="1468860"/>
            <a:chOff x="9102358" y="0"/>
            <a:chExt cx="2756850" cy="2816597"/>
          </a:xfrm>
        </p:grpSpPr>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34456" t="49251" r="32585" b="6939"/>
            <a:stretch>
              <a:fillRect/>
            </a:stretch>
          </p:blipFill>
          <p:spPr>
            <a:xfrm>
              <a:off x="9102358" y="0"/>
              <a:ext cx="2756850" cy="2816597"/>
            </a:xfrm>
            <a:prstGeom prst="rect">
              <a:avLst/>
            </a:prstGeom>
          </p:spPr>
        </p:pic>
        <p:grpSp>
          <p:nvGrpSpPr>
            <p:cNvPr id="11" name="组合 10"/>
            <p:cNvGrpSpPr/>
            <p:nvPr/>
          </p:nvGrpSpPr>
          <p:grpSpPr>
            <a:xfrm>
              <a:off x="11285542" y="85531"/>
              <a:ext cx="425745" cy="401216"/>
              <a:chOff x="6049701" y="3825551"/>
              <a:chExt cx="425745" cy="401216"/>
            </a:xfrm>
          </p:grpSpPr>
          <p:cxnSp>
            <p:nvCxnSpPr>
              <p:cNvPr id="12" name="直接连接符 11"/>
              <p:cNvCxnSpPr/>
              <p:nvPr/>
            </p:nvCxnSpPr>
            <p:spPr>
              <a:xfrm>
                <a:off x="6049701" y="4058816"/>
                <a:ext cx="155158" cy="16795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6204858" y="3825551"/>
                <a:ext cx="270588" cy="38255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15" name="组合 14"/>
          <p:cNvGrpSpPr/>
          <p:nvPr/>
        </p:nvGrpSpPr>
        <p:grpSpPr>
          <a:xfrm>
            <a:off x="670111" y="2237944"/>
            <a:ext cx="1613844" cy="1511098"/>
            <a:chOff x="0" y="27993"/>
            <a:chExt cx="2851495" cy="2761860"/>
          </a:xfrm>
        </p:grpSpPr>
        <p:pic>
          <p:nvPicPr>
            <p:cNvPr id="17" name="图片 16"/>
            <p:cNvPicPr>
              <a:picLocks noChangeAspect="1"/>
            </p:cNvPicPr>
            <p:nvPr/>
          </p:nvPicPr>
          <p:blipFill rotWithShape="1">
            <a:blip r:embed="rId7" cstate="print">
              <a:extLst>
                <a:ext uri="{28A0092B-C50C-407E-A947-70E740481C1C}">
                  <a14:useLocalDpi xmlns:a14="http://schemas.microsoft.com/office/drawing/2010/main" val="0"/>
                </a:ext>
              </a:extLst>
            </a:blip>
            <a:srcRect l="19660" t="32925" r="28401"/>
            <a:stretch>
              <a:fillRect/>
            </a:stretch>
          </p:blipFill>
          <p:spPr>
            <a:xfrm>
              <a:off x="0" y="27993"/>
              <a:ext cx="2851495" cy="2761860"/>
            </a:xfrm>
            <a:prstGeom prst="rect">
              <a:avLst/>
            </a:prstGeom>
          </p:spPr>
        </p:pic>
        <p:cxnSp>
          <p:nvCxnSpPr>
            <p:cNvPr id="19" name="直接连接符 18"/>
            <p:cNvCxnSpPr/>
            <p:nvPr/>
          </p:nvCxnSpPr>
          <p:spPr>
            <a:xfrm flipH="1">
              <a:off x="2396988" y="174171"/>
              <a:ext cx="298580" cy="23326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406319" y="164841"/>
              <a:ext cx="289249" cy="2425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2439279" y="2173732"/>
            <a:ext cx="1703965" cy="1575309"/>
            <a:chOff x="8831282" y="360211"/>
            <a:chExt cx="868807" cy="882988"/>
          </a:xfrm>
        </p:grpSpPr>
        <p:grpSp>
          <p:nvGrpSpPr>
            <p:cNvPr id="22" name="组合 21"/>
            <p:cNvGrpSpPr/>
            <p:nvPr/>
          </p:nvGrpSpPr>
          <p:grpSpPr>
            <a:xfrm>
              <a:off x="8847167" y="408799"/>
              <a:ext cx="852922" cy="834400"/>
              <a:chOff x="3019005" y="27993"/>
              <a:chExt cx="2800688" cy="2789853"/>
            </a:xfrm>
          </p:grpSpPr>
          <p:pic>
            <p:nvPicPr>
              <p:cNvPr id="24" name="图片 23"/>
              <p:cNvPicPr>
                <a:picLocks noChangeAspect="1"/>
              </p:cNvPicPr>
              <p:nvPr/>
            </p:nvPicPr>
            <p:blipFill rotWithShape="1">
              <a:blip r:embed="rId8" cstate="print">
                <a:extLst>
                  <a:ext uri="{28A0092B-C50C-407E-A947-70E740481C1C}">
                    <a14:useLocalDpi xmlns:a14="http://schemas.microsoft.com/office/drawing/2010/main" val="0"/>
                  </a:ext>
                </a:extLst>
              </a:blip>
              <a:srcRect l="25374" t="29932" r="21870"/>
              <a:stretch>
                <a:fillRect/>
              </a:stretch>
            </p:blipFill>
            <p:spPr>
              <a:xfrm>
                <a:off x="3019005" y="27993"/>
                <a:ext cx="2800688" cy="2789853"/>
              </a:xfrm>
              <a:prstGeom prst="rect">
                <a:avLst/>
              </a:prstGeom>
            </p:spPr>
          </p:pic>
          <p:cxnSp>
            <p:nvCxnSpPr>
              <p:cNvPr id="25" name="直接连接符 24"/>
              <p:cNvCxnSpPr/>
              <p:nvPr/>
            </p:nvCxnSpPr>
            <p:spPr>
              <a:xfrm flipH="1">
                <a:off x="5364533" y="183501"/>
                <a:ext cx="298580" cy="23326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373864" y="174171"/>
                <a:ext cx="289249" cy="2425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8831282" y="360211"/>
              <a:ext cx="94189" cy="362280"/>
            </a:xfrm>
            <a:prstGeom prst="rect">
              <a:avLst/>
            </a:prstGeom>
            <a:noFill/>
          </p:spPr>
          <p:txBody>
            <a:bodyPr wrap="none" rtlCol="0">
              <a:spAutoFit/>
            </a:bodyPr>
            <a:lstStyle/>
            <a:p>
              <a:endParaRPr lang="zh-CN" altLang="en-US" sz="3600" b="1" dirty="0">
                <a:solidFill>
                  <a:srgbClr val="FF0000"/>
                </a:solidFill>
              </a:endParaRPr>
            </a:p>
          </p:txBody>
        </p:sp>
      </p:grpSp>
      <p:grpSp>
        <p:nvGrpSpPr>
          <p:cNvPr id="27" name="组合 26"/>
          <p:cNvGrpSpPr/>
          <p:nvPr/>
        </p:nvGrpSpPr>
        <p:grpSpPr>
          <a:xfrm>
            <a:off x="4363309" y="2280180"/>
            <a:ext cx="1853989" cy="1468860"/>
            <a:chOff x="9894776" y="336276"/>
            <a:chExt cx="867313" cy="878268"/>
          </a:xfrm>
        </p:grpSpPr>
        <p:grpSp>
          <p:nvGrpSpPr>
            <p:cNvPr id="28" name="组合 27"/>
            <p:cNvGrpSpPr/>
            <p:nvPr/>
          </p:nvGrpSpPr>
          <p:grpSpPr>
            <a:xfrm>
              <a:off x="9894776" y="336276"/>
              <a:ext cx="807715" cy="878268"/>
              <a:chOff x="5878713" y="-218644"/>
              <a:chExt cx="2995026" cy="2936528"/>
            </a:xfrm>
          </p:grpSpPr>
          <p:pic>
            <p:nvPicPr>
              <p:cNvPr id="30" name="图片 29"/>
              <p:cNvPicPr>
                <a:picLocks noChangeAspect="1"/>
              </p:cNvPicPr>
              <p:nvPr/>
            </p:nvPicPr>
            <p:blipFill rotWithShape="1">
              <a:blip r:embed="rId9" cstate="print">
                <a:extLst>
                  <a:ext uri="{28A0092B-C50C-407E-A947-70E740481C1C}">
                    <a14:useLocalDpi xmlns:a14="http://schemas.microsoft.com/office/drawing/2010/main" val="0"/>
                  </a:ext>
                </a:extLst>
              </a:blip>
              <a:srcRect l="24558" t="21633" r="23197" b="10068"/>
              <a:stretch>
                <a:fillRect/>
              </a:stretch>
            </p:blipFill>
            <p:spPr>
              <a:xfrm>
                <a:off x="5878713" y="-218644"/>
                <a:ext cx="2995026" cy="2936528"/>
              </a:xfrm>
              <a:prstGeom prst="rect">
                <a:avLst/>
              </a:prstGeom>
            </p:spPr>
          </p:pic>
          <p:cxnSp>
            <p:nvCxnSpPr>
              <p:cNvPr id="31" name="直接连接符 30"/>
              <p:cNvCxnSpPr/>
              <p:nvPr/>
            </p:nvCxnSpPr>
            <p:spPr>
              <a:xfrm flipH="1">
                <a:off x="8430784" y="174171"/>
                <a:ext cx="298580" cy="23326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440115" y="164841"/>
                <a:ext cx="289249" cy="24259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10565022" y="993711"/>
              <a:ext cx="197067" cy="220833"/>
            </a:xfrm>
            <a:prstGeom prst="rect">
              <a:avLst/>
            </a:prstGeom>
            <a:noFill/>
          </p:spPr>
          <p:txBody>
            <a:bodyPr wrap="square" rtlCol="0">
              <a:spAutoFit/>
            </a:bodyPr>
            <a:lstStyle/>
            <a:p>
              <a:r>
                <a:rPr lang="en-US" altLang="zh-CN" b="1" dirty="0">
                  <a:solidFill>
                    <a:schemeClr val="bg1"/>
                  </a:solidFill>
                </a:rPr>
                <a:t>3</a:t>
              </a:r>
              <a:endParaRPr lang="zh-CN" altLang="en-US" b="1" dirty="0">
                <a:solidFill>
                  <a:schemeClr val="bg1"/>
                </a:solidFill>
              </a:endParaRPr>
            </a:p>
          </p:txBody>
        </p:sp>
      </p:grpSp>
      <p:sp>
        <p:nvSpPr>
          <p:cNvPr id="33" name="文本框 32"/>
          <p:cNvSpPr txBox="1"/>
          <p:nvPr/>
        </p:nvSpPr>
        <p:spPr>
          <a:xfrm>
            <a:off x="3814656" y="3379708"/>
            <a:ext cx="421255" cy="369332"/>
          </a:xfrm>
          <a:prstGeom prst="rect">
            <a:avLst/>
          </a:prstGeom>
          <a:noFill/>
        </p:spPr>
        <p:txBody>
          <a:bodyPr wrap="square" rtlCol="0">
            <a:spAutoFit/>
          </a:bodyPr>
          <a:lstStyle/>
          <a:p>
            <a:r>
              <a:rPr lang="en-US" altLang="zh-CN" b="1" dirty="0">
                <a:solidFill>
                  <a:schemeClr val="bg1"/>
                </a:solidFill>
              </a:rPr>
              <a:t>2</a:t>
            </a:r>
            <a:endParaRPr lang="zh-CN" altLang="en-US" b="1" dirty="0">
              <a:solidFill>
                <a:schemeClr val="bg1"/>
              </a:solidFill>
            </a:endParaRPr>
          </a:p>
        </p:txBody>
      </p:sp>
      <p:sp>
        <p:nvSpPr>
          <p:cNvPr id="34" name="文本框 33"/>
          <p:cNvSpPr txBox="1"/>
          <p:nvPr/>
        </p:nvSpPr>
        <p:spPr>
          <a:xfrm>
            <a:off x="1972732" y="3379708"/>
            <a:ext cx="421255" cy="369332"/>
          </a:xfrm>
          <a:prstGeom prst="rect">
            <a:avLst/>
          </a:prstGeom>
          <a:noFill/>
        </p:spPr>
        <p:txBody>
          <a:bodyPr wrap="square" rtlCol="0">
            <a:spAutoFit/>
          </a:bodyPr>
          <a:lstStyle/>
          <a:p>
            <a:r>
              <a:rPr lang="en-US" altLang="zh-CN" b="1" dirty="0">
                <a:solidFill>
                  <a:schemeClr val="bg1"/>
                </a:solidFill>
              </a:rPr>
              <a:t>1</a:t>
            </a:r>
            <a:endParaRPr lang="zh-CN" altLang="en-US" b="1" dirty="0">
              <a:solidFill>
                <a:schemeClr val="bg1"/>
              </a:solidFill>
            </a:endParaRPr>
          </a:p>
        </p:txBody>
      </p:sp>
      <p:sp>
        <p:nvSpPr>
          <p:cNvPr id="35" name="文本框 34"/>
          <p:cNvSpPr txBox="1"/>
          <p:nvPr/>
        </p:nvSpPr>
        <p:spPr>
          <a:xfrm>
            <a:off x="6133928" y="2445196"/>
            <a:ext cx="4128053" cy="1200329"/>
          </a:xfrm>
          <a:prstGeom prst="rect">
            <a:avLst/>
          </a:prstGeom>
          <a:noFill/>
          <a:ln w="25400">
            <a:solidFill>
              <a:srgbClr val="C00000"/>
            </a:solidFill>
          </a:ln>
        </p:spPr>
        <p:txBody>
          <a:bodyPr wrap="none" rtlCol="0">
            <a:spAutoFit/>
          </a:bodyPr>
          <a:lstStyle/>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把读数显微镜的位置向左移</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2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把读数显微镜的位置向右移</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3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调半反射镜的角度</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7" name="图片 36">
            <a:extLst>
              <a:ext uri="{FF2B5EF4-FFF2-40B4-BE49-F238E27FC236}">
                <a16:creationId xmlns:a16="http://schemas.microsoft.com/office/drawing/2014/main" id="{CFE53BF2-DA17-47E5-B648-2C096A7D45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4800" t="19666" r="30154" b="20490"/>
          <a:stretch/>
        </p:blipFill>
        <p:spPr>
          <a:xfrm>
            <a:off x="670111" y="4714750"/>
            <a:ext cx="1838282" cy="1831662"/>
          </a:xfrm>
          <a:prstGeom prst="rect">
            <a:avLst/>
          </a:prstGeom>
        </p:spPr>
      </p:pic>
      <p:grpSp>
        <p:nvGrpSpPr>
          <p:cNvPr id="38" name="组合 37">
            <a:extLst>
              <a:ext uri="{FF2B5EF4-FFF2-40B4-BE49-F238E27FC236}">
                <a16:creationId xmlns:a16="http://schemas.microsoft.com/office/drawing/2014/main" id="{51E94A19-0EB3-47F3-8948-5A664AAAC2AE}"/>
              </a:ext>
            </a:extLst>
          </p:cNvPr>
          <p:cNvGrpSpPr/>
          <p:nvPr/>
        </p:nvGrpSpPr>
        <p:grpSpPr>
          <a:xfrm>
            <a:off x="373053" y="4475944"/>
            <a:ext cx="2264066" cy="531395"/>
            <a:chOff x="-1266148" y="602289"/>
            <a:chExt cx="2969083" cy="822019"/>
          </a:xfrm>
        </p:grpSpPr>
        <p:sp>
          <p:nvSpPr>
            <p:cNvPr id="39" name="文本框 38">
              <a:extLst>
                <a:ext uri="{FF2B5EF4-FFF2-40B4-BE49-F238E27FC236}">
                  <a16:creationId xmlns:a16="http://schemas.microsoft.com/office/drawing/2014/main" id="{C7A6680B-4232-484B-84E5-C8493B0FDFAC}"/>
                </a:ext>
              </a:extLst>
            </p:cNvPr>
            <p:cNvSpPr txBox="1"/>
            <p:nvPr/>
          </p:nvSpPr>
          <p:spPr>
            <a:xfrm>
              <a:off x="-1266148" y="602289"/>
              <a:ext cx="2969083" cy="461665"/>
            </a:xfrm>
            <a:prstGeom prst="rect">
              <a:avLst/>
            </a:prstGeom>
            <a:noFill/>
          </p:spPr>
          <p:txBody>
            <a:bodyPr wrap="non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调叉丝线的清晰程度</a:t>
              </a:r>
            </a:p>
          </p:txBody>
        </p:sp>
        <p:cxnSp>
          <p:nvCxnSpPr>
            <p:cNvPr id="40" name="直接箭头连接符 39">
              <a:extLst>
                <a:ext uri="{FF2B5EF4-FFF2-40B4-BE49-F238E27FC236}">
                  <a16:creationId xmlns:a16="http://schemas.microsoft.com/office/drawing/2014/main" id="{F6495C46-B5BA-48E1-866C-092E22DD61AC}"/>
                </a:ext>
              </a:extLst>
            </p:cNvPr>
            <p:cNvCxnSpPr/>
            <p:nvPr/>
          </p:nvCxnSpPr>
          <p:spPr>
            <a:xfrm flipV="1">
              <a:off x="-138526" y="1180842"/>
              <a:ext cx="320131" cy="243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组合 40">
            <a:extLst>
              <a:ext uri="{FF2B5EF4-FFF2-40B4-BE49-F238E27FC236}">
                <a16:creationId xmlns:a16="http://schemas.microsoft.com/office/drawing/2014/main" id="{37EDF675-0029-49C7-9F8D-B21A9E63F33B}"/>
              </a:ext>
            </a:extLst>
          </p:cNvPr>
          <p:cNvGrpSpPr/>
          <p:nvPr/>
        </p:nvGrpSpPr>
        <p:grpSpPr>
          <a:xfrm>
            <a:off x="336801" y="5743852"/>
            <a:ext cx="1792233" cy="934529"/>
            <a:chOff x="-182274" y="2733201"/>
            <a:chExt cx="2350323" cy="1445630"/>
          </a:xfrm>
        </p:grpSpPr>
        <p:sp>
          <p:nvSpPr>
            <p:cNvPr id="42" name="文本框 41">
              <a:extLst>
                <a:ext uri="{FF2B5EF4-FFF2-40B4-BE49-F238E27FC236}">
                  <a16:creationId xmlns:a16="http://schemas.microsoft.com/office/drawing/2014/main" id="{A7E18214-DC8F-4583-8C05-FEE4F433F67E}"/>
                </a:ext>
              </a:extLst>
            </p:cNvPr>
            <p:cNvSpPr txBox="1"/>
            <p:nvPr/>
          </p:nvSpPr>
          <p:spPr>
            <a:xfrm>
              <a:off x="-182274" y="3717166"/>
              <a:ext cx="2350323" cy="461665"/>
            </a:xfrm>
            <a:prstGeom prst="rect">
              <a:avLst/>
            </a:prstGeom>
            <a:noFill/>
          </p:spPr>
          <p:txBody>
            <a:bodyPr wrap="none" rtlCol="0">
              <a:spAutoFit/>
            </a:bodyPr>
            <a:lstStyle/>
            <a:p>
              <a:r>
                <a:rPr lang="zh-CN" altLang="en-US" sz="2400" b="1" dirty="0">
                  <a:solidFill>
                    <a:srgbClr val="FF0000"/>
                  </a:solidFill>
                  <a:latin typeface="楷体" panose="02010609060101010101" pitchFamily="49" charset="-122"/>
                  <a:ea typeface="楷体" panose="02010609060101010101" pitchFamily="49" charset="-122"/>
                </a:rPr>
                <a:t>调叉丝线的方向</a:t>
              </a:r>
            </a:p>
          </p:txBody>
        </p:sp>
        <p:cxnSp>
          <p:nvCxnSpPr>
            <p:cNvPr id="43" name="直接箭头连接符 42">
              <a:extLst>
                <a:ext uri="{FF2B5EF4-FFF2-40B4-BE49-F238E27FC236}">
                  <a16:creationId xmlns:a16="http://schemas.microsoft.com/office/drawing/2014/main" id="{172BCCDA-A8DD-4C5D-AB26-941500E6BB58}"/>
                </a:ext>
              </a:extLst>
            </p:cNvPr>
            <p:cNvCxnSpPr/>
            <p:nvPr/>
          </p:nvCxnSpPr>
          <p:spPr>
            <a:xfrm>
              <a:off x="1064155" y="2733201"/>
              <a:ext cx="285653" cy="11535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矩形 43"/>
          <p:cNvSpPr/>
          <p:nvPr/>
        </p:nvSpPr>
        <p:spPr>
          <a:xfrm>
            <a:off x="1526042" y="5336156"/>
            <a:ext cx="1665852" cy="830997"/>
          </a:xfrm>
          <a:prstGeom prst="rect">
            <a:avLst/>
          </a:prstGeom>
        </p:spPr>
        <p:txBody>
          <a:bodyPr wrap="square">
            <a:spAutoFit/>
          </a:bodyPr>
          <a:lstStyle/>
          <a:p>
            <a:r>
              <a:rPr lang="zh-CN" altLang="en-US" sz="2400" b="1" dirty="0">
                <a:solidFill>
                  <a:srgbClr val="C00000"/>
                </a:solidFill>
                <a:latin typeface="楷体" panose="02010609060101010101" pitchFamily="49" charset="-122"/>
                <a:ea typeface="楷体" panose="02010609060101010101" pitchFamily="49" charset="-122"/>
              </a:rPr>
              <a:t>锁圈上的止动螺丝</a:t>
            </a:r>
          </a:p>
        </p:txBody>
      </p:sp>
      <p:sp>
        <p:nvSpPr>
          <p:cNvPr id="45" name="对话气泡: 椭圆形 40">
            <a:extLst>
              <a:ext uri="{FF2B5EF4-FFF2-40B4-BE49-F238E27FC236}">
                <a16:creationId xmlns:a16="http://schemas.microsoft.com/office/drawing/2014/main" id="{F727962D-80E6-406A-B874-321323891FE5}"/>
              </a:ext>
            </a:extLst>
          </p:cNvPr>
          <p:cNvSpPr/>
          <p:nvPr/>
        </p:nvSpPr>
        <p:spPr>
          <a:xfrm>
            <a:off x="1747755" y="4790417"/>
            <a:ext cx="786331" cy="557790"/>
          </a:xfrm>
          <a:prstGeom prst="wedgeEllipseCallout">
            <a:avLst>
              <a:gd name="adj1" fmla="val 32498"/>
              <a:gd name="adj2" fmla="val 56853"/>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C00000"/>
              </a:solidFill>
            </a:endParaRPr>
          </a:p>
        </p:txBody>
      </p:sp>
      <p:sp>
        <p:nvSpPr>
          <p:cNvPr id="51" name="矩形 50"/>
          <p:cNvSpPr/>
          <p:nvPr/>
        </p:nvSpPr>
        <p:spPr>
          <a:xfrm>
            <a:off x="3288545" y="4643479"/>
            <a:ext cx="2596117" cy="1938992"/>
          </a:xfrm>
          <a:prstGeom prst="rect">
            <a:avLst/>
          </a:prstGeom>
        </p:spPr>
        <p:txBody>
          <a:bodyPr wrap="square">
            <a:spAutoFit/>
          </a:bodyPr>
          <a:lstStyle/>
          <a:p>
            <a:pPr algn="just"/>
            <a:r>
              <a:rPr lang="en-US" altLang="zh-CN" sz="2400" b="1" dirty="0">
                <a:solidFill>
                  <a:srgbClr val="1107DD"/>
                </a:solidFill>
                <a:latin typeface="Times New Roman" panose="02020603050405020304" pitchFamily="18" charset="0"/>
                <a:ea typeface="楷体" panose="02010609060101010101" pitchFamily="49" charset="-122"/>
                <a:cs typeface="Times New Roman" panose="02020603050405020304" pitchFamily="18" charset="0"/>
              </a:rPr>
              <a:t>4. </a:t>
            </a:r>
            <a:r>
              <a:rPr lang="zh-CN" altLang="en-US" sz="2400" b="1" dirty="0">
                <a:solidFill>
                  <a:srgbClr val="1107DD"/>
                </a:solidFill>
                <a:latin typeface="Times New Roman" panose="02020603050405020304" pitchFamily="18" charset="0"/>
                <a:ea typeface="楷体" panose="02010609060101010101" pitchFamily="49" charset="-122"/>
                <a:cs typeface="Times New Roman" panose="02020603050405020304" pitchFamily="18" charset="0"/>
              </a:rPr>
              <a:t>转动调焦手轮使镜筒从最低处缓慢上升，找条纹并调清条纹（无视差）。</a:t>
            </a:r>
            <a:endParaRPr lang="en-US" altLang="zh-CN" sz="2400" b="1" dirty="0">
              <a:solidFill>
                <a:srgbClr val="1107DD"/>
              </a:solidFill>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52" name="找条纹">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2543" t="9367" r="25746" b="-465"/>
          <a:stretch>
            <a:fillRect/>
          </a:stretch>
        </p:blipFill>
        <p:spPr>
          <a:xfrm>
            <a:off x="8904541" y="4280268"/>
            <a:ext cx="2973515" cy="2487439"/>
          </a:xfrm>
          <a:prstGeom prst="rect">
            <a:avLst/>
          </a:prstGeom>
        </p:spPr>
      </p:pic>
      <p:grpSp>
        <p:nvGrpSpPr>
          <p:cNvPr id="14" name="组合 13"/>
          <p:cNvGrpSpPr/>
          <p:nvPr/>
        </p:nvGrpSpPr>
        <p:grpSpPr>
          <a:xfrm>
            <a:off x="5885895" y="4299080"/>
            <a:ext cx="3023888" cy="2468627"/>
            <a:chOff x="5885895" y="4299080"/>
            <a:chExt cx="3023888" cy="2468627"/>
          </a:xfrm>
        </p:grpSpPr>
        <p:pic>
          <p:nvPicPr>
            <p:cNvPr id="2" name="图片 1"/>
            <p:cNvPicPr>
              <a:picLocks noChangeAspect="1"/>
            </p:cNvPicPr>
            <p:nvPr/>
          </p:nvPicPr>
          <p:blipFill rotWithShape="1">
            <a:blip r:embed="rId12" cstate="print">
              <a:extLst>
                <a:ext uri="{28A0092B-C50C-407E-A947-70E740481C1C}">
                  <a14:useLocalDpi xmlns:a14="http://schemas.microsoft.com/office/drawing/2010/main" val="0"/>
                </a:ext>
              </a:extLst>
            </a:blip>
            <a:srcRect l="13303" t="28293" b="18188"/>
            <a:stretch/>
          </p:blipFill>
          <p:spPr>
            <a:xfrm>
              <a:off x="5885895" y="4299080"/>
              <a:ext cx="3023887" cy="2468627"/>
            </a:xfrm>
            <a:prstGeom prst="rect">
              <a:avLst/>
            </a:prstGeom>
          </p:spPr>
        </p:pic>
        <p:sp>
          <p:nvSpPr>
            <p:cNvPr id="46" name="矩形 45"/>
            <p:cNvSpPr/>
            <p:nvPr/>
          </p:nvSpPr>
          <p:spPr>
            <a:xfrm>
              <a:off x="7385599" y="4663977"/>
              <a:ext cx="898961" cy="830997"/>
            </a:xfrm>
            <a:prstGeom prst="rect">
              <a:avLst/>
            </a:prstGeom>
          </p:spPr>
          <p:txBody>
            <a:bodyPr wrap="square">
              <a:spAutoFit/>
            </a:bodyPr>
            <a:lstStyle/>
            <a:p>
              <a:r>
                <a:rPr lang="zh-CN" altLang="en-US" sz="2400" b="1" dirty="0">
                  <a:solidFill>
                    <a:schemeClr val="bg1"/>
                  </a:solidFill>
                  <a:latin typeface="楷体" panose="02010609060101010101" pitchFamily="49" charset="-122"/>
                  <a:ea typeface="楷体" panose="02010609060101010101" pitchFamily="49" charset="-122"/>
                </a:rPr>
                <a:t>调焦</a:t>
              </a:r>
              <a:endParaRPr lang="en-US" altLang="zh-CN" sz="2400" b="1" dirty="0">
                <a:solidFill>
                  <a:schemeClr val="bg1"/>
                </a:solidFill>
                <a:latin typeface="楷体" panose="02010609060101010101" pitchFamily="49" charset="-122"/>
                <a:ea typeface="楷体" panose="02010609060101010101" pitchFamily="49" charset="-122"/>
              </a:endParaRPr>
            </a:p>
            <a:p>
              <a:r>
                <a:rPr lang="zh-CN" altLang="en-US" sz="2400" b="1" dirty="0">
                  <a:solidFill>
                    <a:schemeClr val="bg1"/>
                  </a:solidFill>
                  <a:latin typeface="楷体" panose="02010609060101010101" pitchFamily="49" charset="-122"/>
                  <a:ea typeface="楷体" panose="02010609060101010101" pitchFamily="49" charset="-122"/>
                </a:rPr>
                <a:t>手轮</a:t>
              </a:r>
            </a:p>
          </p:txBody>
        </p:sp>
        <p:sp>
          <p:nvSpPr>
            <p:cNvPr id="47" name="对话气泡: 椭圆形 40">
              <a:extLst>
                <a:ext uri="{FF2B5EF4-FFF2-40B4-BE49-F238E27FC236}">
                  <a16:creationId xmlns:a16="http://schemas.microsoft.com/office/drawing/2014/main" id="{F727962D-80E6-406A-B874-321323891FE5}"/>
                </a:ext>
              </a:extLst>
            </p:cNvPr>
            <p:cNvSpPr/>
            <p:nvPr/>
          </p:nvSpPr>
          <p:spPr>
            <a:xfrm>
              <a:off x="8197385" y="4400381"/>
              <a:ext cx="712398" cy="619009"/>
            </a:xfrm>
            <a:prstGeom prst="wedgeEllipseCallout">
              <a:avLst>
                <a:gd name="adj1" fmla="val -63467"/>
                <a:gd name="adj2" fmla="val 52078"/>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pic>
        <p:nvPicPr>
          <p:cNvPr id="53" name="Picture 2" descr="Physical Optics: Newton's Rings">
            <a:extLst>
              <a:ext uri="{FF2B5EF4-FFF2-40B4-BE49-F238E27FC236}">
                <a16:creationId xmlns:a16="http://schemas.microsoft.com/office/drawing/2014/main" id="{927F38C5-569D-42A3-B8C9-74EC4258C36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203" t="3563" r="7386" b="8288"/>
          <a:stretch/>
        </p:blipFill>
        <p:spPr bwMode="auto">
          <a:xfrm>
            <a:off x="8991716" y="4280268"/>
            <a:ext cx="2886340" cy="2481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5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barn(inVertical)">
                                      <p:cBhvr>
                                        <p:cTn id="10" dur="500"/>
                                        <p:tgtEl>
                                          <p:spTgt spid="51"/>
                                        </p:tgtEl>
                                      </p:cBhvr>
                                    </p:animEffect>
                                  </p:childTnLst>
                                </p:cTn>
                              </p:par>
                              <p:par>
                                <p:cTn id="11" presetID="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53"/>
                                        </p:tgtEl>
                                        <p:attrNameLst>
                                          <p:attrName>ppt_x</p:attrName>
                                        </p:attrNameLst>
                                      </p:cBhvr>
                                      <p:tavLst>
                                        <p:tav tm="0">
                                          <p:val>
                                            <p:strVal val="ppt_x"/>
                                          </p:val>
                                        </p:tav>
                                        <p:tav tm="100000">
                                          <p:val>
                                            <p:strVal val="ppt_x"/>
                                          </p:val>
                                        </p:tav>
                                      </p:tavLst>
                                    </p:anim>
                                    <p:anim calcmode="lin" valueType="num">
                                      <p:cBhvr additive="base">
                                        <p:cTn id="23" dur="500"/>
                                        <p:tgtEl>
                                          <p:spTgt spid="53"/>
                                        </p:tgtEl>
                                        <p:attrNameLst>
                                          <p:attrName>ppt_y</p:attrName>
                                        </p:attrNameLst>
                                      </p:cBhvr>
                                      <p:tavLst>
                                        <p:tav tm="0">
                                          <p:val>
                                            <p:strVal val="ppt_y"/>
                                          </p:val>
                                        </p:tav>
                                        <p:tav tm="100000">
                                          <p:val>
                                            <p:strVal val="1+ppt_h/2"/>
                                          </p:val>
                                        </p:tav>
                                      </p:tavLst>
                                    </p:anim>
                                    <p:set>
                                      <p:cBhvr>
                                        <p:cTn id="24"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52"/>
                </p:tgtEl>
              </p:cMediaNode>
            </p:video>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4">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三、实验步骤</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sp>
        <p:nvSpPr>
          <p:cNvPr id="6" name="内容占位符 2">
            <a:extLst>
              <a:ext uri="{FF2B5EF4-FFF2-40B4-BE49-F238E27FC236}">
                <a16:creationId xmlns:a16="http://schemas.microsoft.com/office/drawing/2014/main" id="{75AC8D74-E615-49C1-BAEA-3EB984BC51F3}"/>
              </a:ext>
            </a:extLst>
          </p:cNvPr>
          <p:cNvSpPr txBox="1">
            <a:spLocks/>
          </p:cNvSpPr>
          <p:nvPr/>
        </p:nvSpPr>
        <p:spPr>
          <a:xfrm>
            <a:off x="109728" y="940645"/>
            <a:ext cx="12082272" cy="16911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5.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调整牛顿环的位置使目镜中的叉丝线平分干涉条纹，并与条纹相切。</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marL="0" indent="0" algn="just">
              <a:lnSpc>
                <a:spcPct val="100000"/>
              </a:lnSpc>
              <a:buNone/>
            </a:pP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6.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数条纹测数据，记录第</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20</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19</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18</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17</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16</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10</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9</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8</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7</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 6</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环的左右两侧位置</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完成数据表（测数据时一定要保证叉丝线单向移动，避免回程误差）</a:t>
            </a:r>
            <a:r>
              <a:rPr lang="en-US" altLang="zh-CN" sz="20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p>
          <a:p>
            <a:pPr marL="0" indent="0" algn="ctr">
              <a:lnSpc>
                <a:spcPct val="100000"/>
              </a:lnSpc>
              <a:buNone/>
            </a:pPr>
            <a:r>
              <a:rPr lang="en-US" altLang="zh-CN" sz="20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  </a:t>
            </a:r>
            <a:endParaRPr lang="en-US" altLang="zh-CN" sz="2000" b="1" dirty="0">
              <a:latin typeface="楷体" panose="02010609060101010101" pitchFamily="49" charset="-122"/>
              <a:ea typeface="楷体" panose="02010609060101010101" pitchFamily="49" charset="-122"/>
              <a:cs typeface="Times New Roman" panose="02020603050405020304" pitchFamily="18" charset="0"/>
            </a:endParaRPr>
          </a:p>
        </p:txBody>
      </p:sp>
      <p:sp>
        <p:nvSpPr>
          <p:cNvPr id="33" name="文本框 32"/>
          <p:cNvSpPr txBox="1"/>
          <p:nvPr/>
        </p:nvSpPr>
        <p:spPr>
          <a:xfrm>
            <a:off x="3814656" y="3379708"/>
            <a:ext cx="421255" cy="369332"/>
          </a:xfrm>
          <a:prstGeom prst="rect">
            <a:avLst/>
          </a:prstGeom>
          <a:noFill/>
        </p:spPr>
        <p:txBody>
          <a:bodyPr wrap="square" rtlCol="0">
            <a:spAutoFit/>
          </a:bodyPr>
          <a:lstStyle/>
          <a:p>
            <a:r>
              <a:rPr lang="en-US" altLang="zh-CN" b="1" dirty="0">
                <a:solidFill>
                  <a:schemeClr val="bg1"/>
                </a:solidFill>
              </a:rPr>
              <a:t>2</a:t>
            </a:r>
            <a:endParaRPr lang="zh-CN" altLang="en-US" b="1" dirty="0">
              <a:solidFill>
                <a:schemeClr val="bg1"/>
              </a:solidFill>
            </a:endParaRPr>
          </a:p>
        </p:txBody>
      </p:sp>
      <p:sp>
        <p:nvSpPr>
          <p:cNvPr id="34" name="文本框 33"/>
          <p:cNvSpPr txBox="1"/>
          <p:nvPr/>
        </p:nvSpPr>
        <p:spPr>
          <a:xfrm>
            <a:off x="1972732" y="3379708"/>
            <a:ext cx="421255" cy="369332"/>
          </a:xfrm>
          <a:prstGeom prst="rect">
            <a:avLst/>
          </a:prstGeom>
          <a:noFill/>
        </p:spPr>
        <p:txBody>
          <a:bodyPr wrap="square" rtlCol="0">
            <a:spAutoFit/>
          </a:bodyPr>
          <a:lstStyle/>
          <a:p>
            <a:r>
              <a:rPr lang="en-US" altLang="zh-CN" b="1" dirty="0">
                <a:solidFill>
                  <a:schemeClr val="bg1"/>
                </a:solidFill>
              </a:rPr>
              <a:t>1</a:t>
            </a:r>
            <a:endParaRPr lang="zh-CN" altLang="en-US" b="1" dirty="0">
              <a:solidFill>
                <a:schemeClr val="bg1"/>
              </a:solidFill>
            </a:endParaRPr>
          </a:p>
        </p:txBody>
      </p:sp>
      <p:pic>
        <p:nvPicPr>
          <p:cNvPr id="36" name="读数">
            <a:hlinkClick r:id="" action="ppaction://media"/>
            <a:extLst>
              <a:ext uri="{FF2B5EF4-FFF2-40B4-BE49-F238E27FC236}">
                <a16:creationId xmlns:a16="http://schemas.microsoft.com/office/drawing/2014/main" id="{85C3D3F4-1D9E-41F3-9F2F-411CDA3C2DBD}"/>
              </a:ext>
            </a:extLst>
          </p:cNvPr>
          <p:cNvPicPr>
            <a:picLocks noChangeAspect="1"/>
          </p:cNvPicPr>
          <p:nvPr>
            <a:videoFile r:link="rId1"/>
            <p:extLst>
              <p:ext uri="{DAA4B4D4-6D71-4841-9C94-3DE7FCFB9230}">
                <p14:media xmlns:p14="http://schemas.microsoft.com/office/powerpoint/2010/main" r:embed="rId2">
                  <p14:trim st="16520"/>
                </p14:media>
              </p:ext>
            </p:extLst>
          </p:nvPr>
        </p:nvPicPr>
        <p:blipFill rotWithShape="1">
          <a:blip r:embed="rId5"/>
          <a:srcRect l="1379" t="16409" r="498" b="20266"/>
          <a:stretch/>
        </p:blipFill>
        <p:spPr>
          <a:xfrm>
            <a:off x="746316" y="2218052"/>
            <a:ext cx="10031781" cy="1703709"/>
          </a:xfrm>
          <a:prstGeom prst="rect">
            <a:avLst/>
          </a:prstGeom>
        </p:spPr>
      </p:pic>
      <p:sp>
        <p:nvSpPr>
          <p:cNvPr id="2" name="矩形 1"/>
          <p:cNvSpPr/>
          <p:nvPr/>
        </p:nvSpPr>
        <p:spPr>
          <a:xfrm>
            <a:off x="0" y="4438864"/>
            <a:ext cx="2954243" cy="1200329"/>
          </a:xfrm>
          <a:prstGeom prst="rect">
            <a:avLst/>
          </a:prstGeom>
        </p:spPr>
        <p:txBody>
          <a:bodyPr wrap="square">
            <a:spAutoFit/>
          </a:bodyPr>
          <a:lstStyle/>
          <a:p>
            <a:pPr algn="just"/>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注意：</a:t>
            </a:r>
            <a:endParaRPr lang="en-US" altLang="zh-CN"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endParaRPr>
          </a:p>
          <a:p>
            <a:pPr algn="just"/>
            <a:r>
              <a:rPr lang="zh-CN" altLang="en-US" sz="2400" b="1" dirty="0">
                <a:latin typeface="楷体" panose="02010609060101010101" pitchFamily="49" charset="-122"/>
                <a:ea typeface="楷体" panose="02010609060101010101" pitchFamily="49" charset="-122"/>
                <a:cs typeface="Times New Roman" panose="02020603050405020304" pitchFamily="18" charset="0"/>
              </a:rPr>
              <a:t>一边与环</a:t>
            </a:r>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外</a:t>
            </a:r>
            <a:r>
              <a:rPr lang="zh-CN" altLang="en-US" sz="2400" b="1" dirty="0">
                <a:latin typeface="楷体" panose="02010609060101010101" pitchFamily="49" charset="-122"/>
                <a:ea typeface="楷体" panose="02010609060101010101" pitchFamily="49" charset="-122"/>
                <a:cs typeface="Times New Roman" panose="02020603050405020304" pitchFamily="18" charset="0"/>
              </a:rPr>
              <a:t>侧相切，另一边与环</a:t>
            </a:r>
            <a:r>
              <a:rPr lang="zh-CN" altLang="en-US" sz="2400" b="1" dirty="0">
                <a:solidFill>
                  <a:srgbClr val="FF0000"/>
                </a:solidFill>
                <a:latin typeface="楷体" panose="02010609060101010101" pitchFamily="49" charset="-122"/>
                <a:ea typeface="楷体" panose="02010609060101010101" pitchFamily="49" charset="-122"/>
                <a:cs typeface="Times New Roman" panose="02020603050405020304" pitchFamily="18" charset="0"/>
              </a:rPr>
              <a:t>内</a:t>
            </a:r>
            <a:r>
              <a:rPr lang="zh-CN" altLang="en-US" sz="2400" b="1" dirty="0">
                <a:latin typeface="楷体" panose="02010609060101010101" pitchFamily="49" charset="-122"/>
                <a:ea typeface="楷体" panose="02010609060101010101" pitchFamily="49" charset="-122"/>
                <a:cs typeface="Times New Roman" panose="02020603050405020304" pitchFamily="18" charset="0"/>
              </a:rPr>
              <a:t>测相切。</a:t>
            </a:r>
            <a:endParaRPr lang="en-US" altLang="zh-CN" sz="2400" b="1" dirty="0">
              <a:latin typeface="楷体" panose="02010609060101010101" pitchFamily="49" charset="-122"/>
              <a:ea typeface="楷体" panose="02010609060101010101" pitchFamily="49" charset="-122"/>
              <a:cs typeface="Times New Roman" panose="02020603050405020304" pitchFamily="18" charset="0"/>
            </a:endParaRPr>
          </a:p>
        </p:txBody>
      </p:sp>
      <p:cxnSp>
        <p:nvCxnSpPr>
          <p:cNvPr id="9" name="直接箭头连接符 8"/>
          <p:cNvCxnSpPr/>
          <p:nvPr/>
        </p:nvCxnSpPr>
        <p:spPr>
          <a:xfrm flipV="1">
            <a:off x="1616364" y="3749039"/>
            <a:ext cx="8552872" cy="10162"/>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 name="表格 39">
            <a:extLst>
              <a:ext uri="{FF2B5EF4-FFF2-40B4-BE49-F238E27FC236}">
                <a16:creationId xmlns:a16="http://schemas.microsoft.com/office/drawing/2014/main" id="{A2B327F8-BE11-4FB7-A82C-5D890507E269}"/>
              </a:ext>
            </a:extLst>
          </p:cNvPr>
          <p:cNvGraphicFramePr>
            <a:graphicFrameLocks noGrp="1"/>
          </p:cNvGraphicFramePr>
          <p:nvPr>
            <p:extLst>
              <p:ext uri="{D42A27DB-BD31-4B8C-83A1-F6EECF244321}">
                <p14:modId xmlns:p14="http://schemas.microsoft.com/office/powerpoint/2010/main" val="1833273449"/>
              </p:ext>
            </p:extLst>
          </p:nvPr>
        </p:nvGraphicFramePr>
        <p:xfrm>
          <a:off x="3063970" y="3994729"/>
          <a:ext cx="4424098" cy="2743200"/>
        </p:xfrm>
        <a:graphic>
          <a:graphicData uri="http://schemas.openxmlformats.org/drawingml/2006/table">
            <a:tbl>
              <a:tblPr/>
              <a:tblGrid>
                <a:gridCol w="443145">
                  <a:extLst>
                    <a:ext uri="{9D8B030D-6E8A-4147-A177-3AD203B41FA5}">
                      <a16:colId xmlns:a16="http://schemas.microsoft.com/office/drawing/2014/main" val="20000"/>
                    </a:ext>
                  </a:extLst>
                </a:gridCol>
                <a:gridCol w="729695">
                  <a:extLst>
                    <a:ext uri="{9D8B030D-6E8A-4147-A177-3AD203B41FA5}">
                      <a16:colId xmlns:a16="http://schemas.microsoft.com/office/drawing/2014/main" val="20001"/>
                    </a:ext>
                  </a:extLst>
                </a:gridCol>
                <a:gridCol w="1055077">
                  <a:extLst>
                    <a:ext uri="{9D8B030D-6E8A-4147-A177-3AD203B41FA5}">
                      <a16:colId xmlns:a16="http://schemas.microsoft.com/office/drawing/2014/main" val="20002"/>
                    </a:ext>
                  </a:extLst>
                </a:gridCol>
                <a:gridCol w="1107610">
                  <a:extLst>
                    <a:ext uri="{9D8B030D-6E8A-4147-A177-3AD203B41FA5}">
                      <a16:colId xmlns:a16="http://schemas.microsoft.com/office/drawing/2014/main" val="20003"/>
                    </a:ext>
                  </a:extLst>
                </a:gridCol>
                <a:gridCol w="1088571">
                  <a:extLst>
                    <a:ext uri="{9D8B030D-6E8A-4147-A177-3AD203B41FA5}">
                      <a16:colId xmlns:a16="http://schemas.microsoft.com/office/drawing/2014/main" val="20004"/>
                    </a:ext>
                  </a:extLst>
                </a:gridCol>
              </a:tblGrid>
              <a:tr h="312389">
                <a:tc>
                  <a:txBody>
                    <a:bodyPr/>
                    <a:lstStyle/>
                    <a:p>
                      <a:pPr algn="ct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m-</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m-i</a:t>
                      </a: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20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1</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19</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2</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18</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3</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17</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09227">
                <a:tc>
                  <a:txBody>
                    <a:bodyPr/>
                    <a:lstStyle/>
                    <a:p>
                      <a:pPr algn="ctr"/>
                      <a:r>
                        <a:rPr lang="en-US" altLang="zh-CN" sz="2400" dirty="0">
                          <a:latin typeface="Times New Roman" panose="02020603050405020304" pitchFamily="18" charset="0"/>
                          <a:cs typeface="Times New Roman" panose="02020603050405020304" pitchFamily="18" charset="0"/>
                        </a:rPr>
                        <a:t>4</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dirty="0">
                          <a:latin typeface="Times New Roman" panose="02020603050405020304" pitchFamily="18" charset="0"/>
                          <a:cs typeface="Times New Roman" panose="02020603050405020304" pitchFamily="18" charset="0"/>
                        </a:rPr>
                        <a:t>16</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1" name="表格 40"/>
          <p:cNvGraphicFramePr>
            <a:graphicFrameLocks noGrp="1"/>
          </p:cNvGraphicFramePr>
          <p:nvPr>
            <p:extLst>
              <p:ext uri="{D42A27DB-BD31-4B8C-83A1-F6EECF244321}">
                <p14:modId xmlns:p14="http://schemas.microsoft.com/office/powerpoint/2010/main" val="3355528611"/>
              </p:ext>
            </p:extLst>
          </p:nvPr>
        </p:nvGraphicFramePr>
        <p:xfrm>
          <a:off x="7488068" y="3994729"/>
          <a:ext cx="3980953" cy="2743200"/>
        </p:xfrm>
        <a:graphic>
          <a:graphicData uri="http://schemas.openxmlformats.org/drawingml/2006/table">
            <a:tbl>
              <a:tblPr/>
              <a:tblGrid>
                <a:gridCol w="729695">
                  <a:extLst>
                    <a:ext uri="{9D8B030D-6E8A-4147-A177-3AD203B41FA5}">
                      <a16:colId xmlns:a16="http://schemas.microsoft.com/office/drawing/2014/main" val="3520355373"/>
                    </a:ext>
                  </a:extLst>
                </a:gridCol>
                <a:gridCol w="1055077">
                  <a:extLst>
                    <a:ext uri="{9D8B030D-6E8A-4147-A177-3AD203B41FA5}">
                      <a16:colId xmlns:a16="http://schemas.microsoft.com/office/drawing/2014/main" val="866064300"/>
                    </a:ext>
                  </a:extLst>
                </a:gridCol>
                <a:gridCol w="1107610">
                  <a:extLst>
                    <a:ext uri="{9D8B030D-6E8A-4147-A177-3AD203B41FA5}">
                      <a16:colId xmlns:a16="http://schemas.microsoft.com/office/drawing/2014/main" val="3313007689"/>
                    </a:ext>
                  </a:extLst>
                </a:gridCol>
                <a:gridCol w="1088571">
                  <a:extLst>
                    <a:ext uri="{9D8B030D-6E8A-4147-A177-3AD203B41FA5}">
                      <a16:colId xmlns:a16="http://schemas.microsoft.com/office/drawing/2014/main" val="523116242"/>
                    </a:ext>
                  </a:extLst>
                </a:gridCol>
              </a:tblGrid>
              <a:tr h="309227">
                <a:tc>
                  <a:txBody>
                    <a:bodyPr/>
                    <a:lstStyle/>
                    <a:p>
                      <a:pPr algn="ctr"/>
                      <a:r>
                        <a:rPr lang="en-US" altLang="zh-CN" sz="2400" i="1" dirty="0">
                          <a:latin typeface="Times New Roman" panose="02020603050405020304" pitchFamily="18" charset="0"/>
                          <a:cs typeface="Times New Roman" panose="02020603050405020304" pitchFamily="18" charset="0"/>
                        </a:rPr>
                        <a:t>n-</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n-i</a:t>
                      </a:r>
                      <a:endParaRPr lang="zh-CN" altLang="en-US" sz="2400" i="1" baseline="-25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028202"/>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10</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06434980"/>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9</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6767895"/>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8</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7323867"/>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7</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7340443"/>
                  </a:ext>
                </a:extLst>
              </a:tr>
              <a:tr h="312389">
                <a:tc>
                  <a:txBody>
                    <a:bodyPr/>
                    <a:lstStyle/>
                    <a:p>
                      <a:pPr algn="ctr"/>
                      <a:r>
                        <a:rPr lang="en-US" altLang="zh-CN" sz="2400" dirty="0">
                          <a:latin typeface="Times New Roman" panose="02020603050405020304" pitchFamily="18" charset="0"/>
                          <a:cs typeface="Times New Roman" panose="02020603050405020304" pitchFamily="18" charset="0"/>
                        </a:rPr>
                        <a:t>6</a:t>
                      </a: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zh-CN" alt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653536"/>
                  </a:ext>
                </a:extLst>
              </a:tr>
            </a:tbl>
          </a:graphicData>
        </a:graphic>
      </p:graphicFrame>
    </p:spTree>
    <p:extLst>
      <p:ext uri="{BB962C8B-B14F-4D97-AF65-F5344CB8AC3E}">
        <p14:creationId xmlns:p14="http://schemas.microsoft.com/office/powerpoint/2010/main" val="699732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6"/>
                                        </p:tgtEl>
                                      </p:cBhvr>
                                    </p:cmd>
                                  </p:childTnLst>
                                </p:cTn>
                              </p:par>
                            </p:childTnLst>
                          </p:cTn>
                        </p:par>
                      </p:childTnLst>
                    </p:cTn>
                  </p:par>
                </p:childTnLst>
              </p:cTn>
              <p:nextCondLst>
                <p:cond evt="onClick" delay="0">
                  <p:tgtEl>
                    <p:spTgt spid="36"/>
                  </p:tgtEl>
                </p:cond>
              </p:nextCondLst>
            </p:seq>
            <p:video>
              <p:cMediaNode vol="80000">
                <p:cTn id="7" fill="hold" display="0">
                  <p:stCondLst>
                    <p:cond delay="indefinite"/>
                  </p:stCondLst>
                </p:cTn>
                <p:tgtEl>
                  <p:spTgt spid="3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四、数据处理</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graphicFrame>
        <p:nvGraphicFramePr>
          <p:cNvPr id="2" name="表格 1"/>
          <p:cNvGraphicFramePr>
            <a:graphicFrameLocks noGrp="1"/>
          </p:cNvGraphicFramePr>
          <p:nvPr>
            <p:extLst>
              <p:ext uri="{D42A27DB-BD31-4B8C-83A1-F6EECF244321}">
                <p14:modId xmlns:p14="http://schemas.microsoft.com/office/powerpoint/2010/main" val="88516464"/>
              </p:ext>
            </p:extLst>
          </p:nvPr>
        </p:nvGraphicFramePr>
        <p:xfrm>
          <a:off x="240143" y="1537190"/>
          <a:ext cx="10110479" cy="2910119"/>
        </p:xfrm>
        <a:graphic>
          <a:graphicData uri="http://schemas.openxmlformats.org/drawingml/2006/table">
            <a:tbl>
              <a:tblPr firstRow="1" bandRow="1">
                <a:tableStyleId>{5C22544A-7EE6-4342-B048-85BDC9FD1C3A}</a:tableStyleId>
              </a:tblPr>
              <a:tblGrid>
                <a:gridCol w="977181">
                  <a:extLst>
                    <a:ext uri="{9D8B030D-6E8A-4147-A177-3AD203B41FA5}">
                      <a16:colId xmlns:a16="http://schemas.microsoft.com/office/drawing/2014/main" val="2297265230"/>
                    </a:ext>
                  </a:extLst>
                </a:gridCol>
                <a:gridCol w="977181">
                  <a:extLst>
                    <a:ext uri="{9D8B030D-6E8A-4147-A177-3AD203B41FA5}">
                      <a16:colId xmlns:a16="http://schemas.microsoft.com/office/drawing/2014/main" val="555283961"/>
                    </a:ext>
                  </a:extLst>
                </a:gridCol>
                <a:gridCol w="977181">
                  <a:extLst>
                    <a:ext uri="{9D8B030D-6E8A-4147-A177-3AD203B41FA5}">
                      <a16:colId xmlns:a16="http://schemas.microsoft.com/office/drawing/2014/main" val="3718471691"/>
                    </a:ext>
                  </a:extLst>
                </a:gridCol>
                <a:gridCol w="977181">
                  <a:extLst>
                    <a:ext uri="{9D8B030D-6E8A-4147-A177-3AD203B41FA5}">
                      <a16:colId xmlns:a16="http://schemas.microsoft.com/office/drawing/2014/main" val="3166890899"/>
                    </a:ext>
                  </a:extLst>
                </a:gridCol>
                <a:gridCol w="977181">
                  <a:extLst>
                    <a:ext uri="{9D8B030D-6E8A-4147-A177-3AD203B41FA5}">
                      <a16:colId xmlns:a16="http://schemas.microsoft.com/office/drawing/2014/main" val="3214753533"/>
                    </a:ext>
                  </a:extLst>
                </a:gridCol>
                <a:gridCol w="977181">
                  <a:extLst>
                    <a:ext uri="{9D8B030D-6E8A-4147-A177-3AD203B41FA5}">
                      <a16:colId xmlns:a16="http://schemas.microsoft.com/office/drawing/2014/main" val="3411051171"/>
                    </a:ext>
                  </a:extLst>
                </a:gridCol>
                <a:gridCol w="977181">
                  <a:extLst>
                    <a:ext uri="{9D8B030D-6E8A-4147-A177-3AD203B41FA5}">
                      <a16:colId xmlns:a16="http://schemas.microsoft.com/office/drawing/2014/main" val="922028203"/>
                    </a:ext>
                  </a:extLst>
                </a:gridCol>
                <a:gridCol w="977181">
                  <a:extLst>
                    <a:ext uri="{9D8B030D-6E8A-4147-A177-3AD203B41FA5}">
                      <a16:colId xmlns:a16="http://schemas.microsoft.com/office/drawing/2014/main" val="3655364452"/>
                    </a:ext>
                  </a:extLst>
                </a:gridCol>
                <a:gridCol w="977181">
                  <a:extLst>
                    <a:ext uri="{9D8B030D-6E8A-4147-A177-3AD203B41FA5}">
                      <a16:colId xmlns:a16="http://schemas.microsoft.com/office/drawing/2014/main" val="3069063318"/>
                    </a:ext>
                  </a:extLst>
                </a:gridCol>
                <a:gridCol w="657925">
                  <a:extLst>
                    <a:ext uri="{9D8B030D-6E8A-4147-A177-3AD203B41FA5}">
                      <a16:colId xmlns:a16="http://schemas.microsoft.com/office/drawing/2014/main" val="2382344906"/>
                    </a:ext>
                  </a:extLst>
                </a:gridCol>
                <a:gridCol w="657925">
                  <a:extLst>
                    <a:ext uri="{9D8B030D-6E8A-4147-A177-3AD203B41FA5}">
                      <a16:colId xmlns:a16="http://schemas.microsoft.com/office/drawing/2014/main" val="796924954"/>
                    </a:ext>
                  </a:extLst>
                </a:gridCol>
              </a:tblGrid>
              <a:tr h="624119">
                <a:tc>
                  <a:txBody>
                    <a:bodyPr/>
                    <a:lstStyle/>
                    <a:p>
                      <a:pPr algn="ct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i="1" dirty="0">
                          <a:latin typeface="Times New Roman" panose="02020603050405020304" pitchFamily="18" charset="0"/>
                          <a:cs typeface="Times New Roman" panose="02020603050405020304" pitchFamily="18" charset="0"/>
                        </a:rPr>
                        <a:t>m-</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p>
                  </a:txBody>
                  <a:tcPr anchor="ctr"/>
                </a:tc>
                <a:tc>
                  <a:txBody>
                    <a:bodyPr/>
                    <a:lstStyle/>
                    <a:p>
                      <a:pPr algn="ct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m-i</a:t>
                      </a:r>
                      <a:endParaRPr lang="zh-CN" altLang="en-US" sz="2400" i="1" baseline="-250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i="1" dirty="0">
                          <a:latin typeface="Times New Roman" panose="02020603050405020304" pitchFamily="18" charset="0"/>
                          <a:cs typeface="Times New Roman" panose="02020603050405020304" pitchFamily="18" charset="0"/>
                        </a:rPr>
                        <a:t>n-</a:t>
                      </a:r>
                      <a:r>
                        <a:rPr lang="en-US" altLang="zh-CN" sz="2400" i="1" dirty="0" err="1">
                          <a:latin typeface="Times New Roman" panose="02020603050405020304" pitchFamily="18" charset="0"/>
                          <a:cs typeface="Times New Roman" panose="02020603050405020304" pitchFamily="18" charset="0"/>
                        </a:rPr>
                        <a:t>i</a:t>
                      </a:r>
                      <a:endParaRPr lang="zh-CN" altLang="en-US" sz="2400" i="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左</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i="1" dirty="0">
                          <a:latin typeface="Times New Roman" panose="02020603050405020304" pitchFamily="18" charset="0"/>
                          <a:cs typeface="Times New Roman" panose="02020603050405020304" pitchFamily="18" charset="0"/>
                        </a:rPr>
                        <a:t>D</a:t>
                      </a:r>
                      <a:r>
                        <a:rPr lang="zh-CN" altLang="en-US" sz="2400" i="1" baseline="-25000" dirty="0">
                          <a:latin typeface="Times New Roman" panose="02020603050405020304" pitchFamily="18" charset="0"/>
                          <a:cs typeface="Times New Roman" panose="02020603050405020304" pitchFamily="18" charset="0"/>
                        </a:rPr>
                        <a:t>右</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i="1" dirty="0" err="1">
                          <a:latin typeface="Times New Roman" panose="02020603050405020304" pitchFamily="18" charset="0"/>
                          <a:cs typeface="Times New Roman" panose="02020603050405020304" pitchFamily="18" charset="0"/>
                        </a:rPr>
                        <a:t>D</a:t>
                      </a:r>
                      <a:r>
                        <a:rPr lang="en-US" altLang="zh-CN" sz="2400" i="1" baseline="-25000" dirty="0" err="1">
                          <a:latin typeface="Times New Roman" panose="02020603050405020304" pitchFamily="18" charset="0"/>
                          <a:cs typeface="Times New Roman" panose="02020603050405020304" pitchFamily="18" charset="0"/>
                        </a:rPr>
                        <a:t>n-i</a:t>
                      </a:r>
                      <a:endParaRPr lang="zh-CN" altLang="en-US" sz="2400" i="1" baseline="-250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i="1" dirty="0">
                          <a:latin typeface="Times New Roman" panose="02020603050405020304" pitchFamily="18" charset="0"/>
                          <a:cs typeface="Times New Roman" panose="02020603050405020304" pitchFamily="18" charset="0"/>
                        </a:rPr>
                        <a:t>R</a:t>
                      </a:r>
                      <a:endParaRPr lang="zh-CN" altLang="en-US" sz="2800"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i="1" dirty="0">
                          <a:latin typeface="Times New Roman" panose="02020603050405020304" pitchFamily="18" charset="0"/>
                          <a:cs typeface="Times New Roman" panose="02020603050405020304" pitchFamily="18" charset="0"/>
                        </a:rPr>
                        <a:t>E</a:t>
                      </a:r>
                      <a:r>
                        <a:rPr lang="en-US" altLang="zh-CN" sz="2800" i="1" baseline="-25000" dirty="0">
                          <a:latin typeface="Times New Roman" panose="02020603050405020304" pitchFamily="18" charset="0"/>
                          <a:cs typeface="Times New Roman" panose="02020603050405020304" pitchFamily="18" charset="0"/>
                        </a:rPr>
                        <a:t>R</a:t>
                      </a:r>
                      <a:endParaRPr lang="zh-CN" altLang="en-US" sz="2800" baseline="-250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456482265"/>
                  </a:ext>
                </a:extLst>
              </a:tr>
              <a:tr h="410316">
                <a:tc>
                  <a:txBody>
                    <a:bodyPr/>
                    <a:lstStyle/>
                    <a:p>
                      <a:pPr algn="ctr"/>
                      <a:r>
                        <a:rPr lang="en-US" altLang="zh-CN" sz="2400" dirty="0">
                          <a:latin typeface="Times New Roman" panose="02020603050405020304" pitchFamily="18" charset="0"/>
                          <a:cs typeface="Times New Roman" panose="02020603050405020304" pitchFamily="18" charset="0"/>
                        </a:rPr>
                        <a:t>0</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20</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10</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dirty="0"/>
                    </a:p>
                  </a:txBody>
                  <a:tcPr anchor="ctr"/>
                </a:tc>
                <a:extLst>
                  <a:ext uri="{0D108BD9-81ED-4DB2-BD59-A6C34878D82A}">
                    <a16:rowId xmlns:a16="http://schemas.microsoft.com/office/drawing/2014/main" val="1121031145"/>
                  </a:ext>
                </a:extLst>
              </a:tr>
              <a:tr h="410316">
                <a:tc>
                  <a:txBody>
                    <a:bodyPr/>
                    <a:lstStyle/>
                    <a:p>
                      <a:pPr algn="ctr"/>
                      <a:r>
                        <a:rPr lang="en-US" altLang="zh-CN" sz="2400" dirty="0">
                          <a:latin typeface="Times New Roman" panose="02020603050405020304" pitchFamily="18" charset="0"/>
                          <a:cs typeface="Times New Roman" panose="02020603050405020304" pitchFamily="18" charset="0"/>
                        </a:rPr>
                        <a:t>1</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19</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9</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dirty="0"/>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dirty="0"/>
                    </a:p>
                  </a:txBody>
                  <a:tcPr anchor="ctr"/>
                </a:tc>
                <a:extLst>
                  <a:ext uri="{0D108BD9-81ED-4DB2-BD59-A6C34878D82A}">
                    <a16:rowId xmlns:a16="http://schemas.microsoft.com/office/drawing/2014/main" val="62550301"/>
                  </a:ext>
                </a:extLst>
              </a:tr>
              <a:tr h="410316">
                <a:tc>
                  <a:txBody>
                    <a:bodyPr/>
                    <a:lstStyle/>
                    <a:p>
                      <a:pPr algn="ctr"/>
                      <a:r>
                        <a:rPr lang="en-US" altLang="zh-CN" sz="2400" dirty="0">
                          <a:latin typeface="Times New Roman" panose="02020603050405020304" pitchFamily="18" charset="0"/>
                          <a:cs typeface="Times New Roman" panose="02020603050405020304" pitchFamily="18" charset="0"/>
                        </a:rPr>
                        <a:t>2</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18</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8</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dirty="0"/>
                    </a:p>
                  </a:txBody>
                  <a:tcPr anchor="ctr"/>
                </a:tc>
                <a:extLst>
                  <a:ext uri="{0D108BD9-81ED-4DB2-BD59-A6C34878D82A}">
                    <a16:rowId xmlns:a16="http://schemas.microsoft.com/office/drawing/2014/main" val="3428993720"/>
                  </a:ext>
                </a:extLst>
              </a:tr>
              <a:tr h="410316">
                <a:tc>
                  <a:txBody>
                    <a:bodyPr/>
                    <a:lstStyle/>
                    <a:p>
                      <a:pPr algn="ctr"/>
                      <a:r>
                        <a:rPr lang="en-US" altLang="zh-CN" sz="2400" dirty="0">
                          <a:latin typeface="Times New Roman" panose="02020603050405020304" pitchFamily="18" charset="0"/>
                          <a:cs typeface="Times New Roman" panose="02020603050405020304" pitchFamily="18" charset="0"/>
                        </a:rPr>
                        <a:t>3</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17</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7</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dirty="0"/>
                    </a:p>
                  </a:txBody>
                  <a:tcPr anchor="ctr"/>
                </a:tc>
                <a:extLst>
                  <a:ext uri="{0D108BD9-81ED-4DB2-BD59-A6C34878D82A}">
                    <a16:rowId xmlns:a16="http://schemas.microsoft.com/office/drawing/2014/main" val="1706831902"/>
                  </a:ext>
                </a:extLst>
              </a:tr>
              <a:tr h="410316">
                <a:tc>
                  <a:txBody>
                    <a:bodyPr/>
                    <a:lstStyle/>
                    <a:p>
                      <a:pPr algn="ctr"/>
                      <a:r>
                        <a:rPr lang="en-US" altLang="zh-CN" sz="2400" dirty="0">
                          <a:latin typeface="Times New Roman" panose="02020603050405020304" pitchFamily="18" charset="0"/>
                          <a:cs typeface="Times New Roman" panose="02020603050405020304" pitchFamily="18" charset="0"/>
                        </a:rPr>
                        <a:t>4</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16</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a:p>
                  </a:txBody>
                  <a:tcPr anchor="ctr"/>
                </a:tc>
                <a:tc>
                  <a:txBody>
                    <a:bodyPr/>
                    <a:lstStyle/>
                    <a:p>
                      <a:endParaRPr lang="zh-CN" altLang="en-US" sz="2400"/>
                    </a:p>
                  </a:txBody>
                  <a:tcPr anchor="ctr"/>
                </a:tc>
                <a:tc>
                  <a:txBody>
                    <a:bodyPr/>
                    <a:lstStyle/>
                    <a:p>
                      <a:pPr algn="ctr"/>
                      <a:r>
                        <a:rPr lang="en-US" altLang="zh-CN" sz="2400" dirty="0">
                          <a:latin typeface="Times New Roman" panose="02020603050405020304" pitchFamily="18" charset="0"/>
                          <a:cs typeface="Times New Roman" panose="02020603050405020304" pitchFamily="18" charset="0"/>
                        </a:rPr>
                        <a:t>6</a:t>
                      </a:r>
                      <a:endParaRPr lang="zh-CN" altLang="en-US" sz="2400" dirty="0">
                        <a:latin typeface="Times New Roman" panose="02020603050405020304" pitchFamily="18" charset="0"/>
                        <a:cs typeface="Times New Roman" panose="02020603050405020304" pitchFamily="18" charset="0"/>
                      </a:endParaRPr>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a:p>
                  </a:txBody>
                  <a:tcPr anchor="ctr"/>
                </a:tc>
                <a:tc>
                  <a:txBody>
                    <a:bodyPr/>
                    <a:lstStyle/>
                    <a:p>
                      <a:endParaRPr lang="zh-CN" altLang="en-US" sz="2400" dirty="0"/>
                    </a:p>
                  </a:txBody>
                  <a:tcPr anchor="ctr"/>
                </a:tc>
                <a:tc>
                  <a:txBody>
                    <a:bodyPr/>
                    <a:lstStyle/>
                    <a:p>
                      <a:endParaRPr lang="zh-CN" altLang="en-US" sz="2400" dirty="0"/>
                    </a:p>
                  </a:txBody>
                  <a:tcPr anchor="ctr"/>
                </a:tc>
                <a:extLst>
                  <a:ext uri="{0D108BD9-81ED-4DB2-BD59-A6C34878D82A}">
                    <a16:rowId xmlns:a16="http://schemas.microsoft.com/office/drawing/2014/main" val="911065922"/>
                  </a:ext>
                </a:extLst>
              </a:tr>
            </a:tbl>
          </a:graphicData>
        </a:graphic>
      </p:graphicFrame>
      <p:graphicFrame>
        <p:nvGraphicFramePr>
          <p:cNvPr id="10" name="Object 27">
            <a:extLst>
              <a:ext uri="{FF2B5EF4-FFF2-40B4-BE49-F238E27FC236}">
                <a16:creationId xmlns:a16="http://schemas.microsoft.com/office/drawing/2014/main" id="{DE8EFA39-022C-4F10-BC43-BBABCE2D2321}"/>
              </a:ext>
            </a:extLst>
          </p:cNvPr>
          <p:cNvGraphicFramePr>
            <a:graphicFrameLocks noChangeAspect="1"/>
          </p:cNvGraphicFramePr>
          <p:nvPr>
            <p:extLst>
              <p:ext uri="{D42A27DB-BD31-4B8C-83A1-F6EECF244321}">
                <p14:modId xmlns:p14="http://schemas.microsoft.com/office/powerpoint/2010/main" val="1982310228"/>
              </p:ext>
            </p:extLst>
          </p:nvPr>
        </p:nvGraphicFramePr>
        <p:xfrm>
          <a:off x="2018291" y="4729452"/>
          <a:ext cx="2606675" cy="1214437"/>
        </p:xfrm>
        <a:graphic>
          <a:graphicData uri="http://schemas.openxmlformats.org/presentationml/2006/ole">
            <mc:AlternateContent xmlns:mc="http://schemas.openxmlformats.org/markup-compatibility/2006">
              <mc:Choice xmlns:v="urn:schemas-microsoft-com:vml" Requires="v">
                <p:oleObj name="Equation" r:id="rId3" imgW="990360" imgH="444240" progId="Equation.DSMT4">
                  <p:embed/>
                </p:oleObj>
              </mc:Choice>
              <mc:Fallback>
                <p:oleObj name="Equation" r:id="rId3" imgW="990360" imgH="444240" progId="Equation.DSMT4">
                  <p:embed/>
                  <p:pic>
                    <p:nvPicPr>
                      <p:cNvPr id="56" name="Object 27">
                        <a:extLst>
                          <a:ext uri="{FF2B5EF4-FFF2-40B4-BE49-F238E27FC236}">
                            <a16:creationId xmlns:a16="http://schemas.microsoft.com/office/drawing/2014/main" id="{DE8EFA39-022C-4F10-BC43-BBABCE2D2321}"/>
                          </a:ext>
                        </a:extLst>
                      </p:cNvPr>
                      <p:cNvPicPr>
                        <a:picLocks noChangeAspect="1" noChangeArrowheads="1"/>
                      </p:cNvPicPr>
                      <p:nvPr/>
                    </p:nvPicPr>
                    <p:blipFill>
                      <a:blip r:embed="rId4"/>
                      <a:srcRect/>
                      <a:stretch>
                        <a:fillRect/>
                      </a:stretch>
                    </p:blipFill>
                    <p:spPr bwMode="auto">
                      <a:xfrm>
                        <a:off x="2018291" y="4729452"/>
                        <a:ext cx="2606675" cy="1214437"/>
                      </a:xfrm>
                      <a:prstGeom prst="rect">
                        <a:avLst/>
                      </a:prstGeom>
                      <a:noFill/>
                    </p:spPr>
                  </p:pic>
                </p:oleObj>
              </mc:Fallback>
            </mc:AlternateContent>
          </a:graphicData>
        </a:graphic>
      </p:graphicFrame>
      <p:graphicFrame>
        <p:nvGraphicFramePr>
          <p:cNvPr id="11" name="Object 27">
            <a:extLst>
              <a:ext uri="{FF2B5EF4-FFF2-40B4-BE49-F238E27FC236}">
                <a16:creationId xmlns:a16="http://schemas.microsoft.com/office/drawing/2014/main" id="{AFD06364-A100-4129-9BE6-0741B3B92E84}"/>
              </a:ext>
            </a:extLst>
          </p:cNvPr>
          <p:cNvGraphicFramePr>
            <a:graphicFrameLocks noChangeAspect="1"/>
          </p:cNvGraphicFramePr>
          <p:nvPr>
            <p:extLst>
              <p:ext uri="{D42A27DB-BD31-4B8C-83A1-F6EECF244321}">
                <p14:modId xmlns:p14="http://schemas.microsoft.com/office/powerpoint/2010/main" val="3713959605"/>
              </p:ext>
            </p:extLst>
          </p:nvPr>
        </p:nvGraphicFramePr>
        <p:xfrm>
          <a:off x="5143789" y="5041395"/>
          <a:ext cx="868363" cy="590550"/>
        </p:xfrm>
        <a:graphic>
          <a:graphicData uri="http://schemas.openxmlformats.org/presentationml/2006/ole">
            <mc:AlternateContent xmlns:mc="http://schemas.openxmlformats.org/markup-compatibility/2006">
              <mc:Choice xmlns:v="urn:schemas-microsoft-com:vml" Requires="v">
                <p:oleObj name="Equation" r:id="rId5" imgW="330120" imgH="215640" progId="Equation.DSMT4">
                  <p:embed/>
                </p:oleObj>
              </mc:Choice>
              <mc:Fallback>
                <p:oleObj name="Equation" r:id="rId5" imgW="330120" imgH="215640" progId="Equation.DSMT4">
                  <p:embed/>
                  <p:pic>
                    <p:nvPicPr>
                      <p:cNvPr id="57" name="Object 27">
                        <a:extLst>
                          <a:ext uri="{FF2B5EF4-FFF2-40B4-BE49-F238E27FC236}">
                            <a16:creationId xmlns:a16="http://schemas.microsoft.com/office/drawing/2014/main" id="{AFD06364-A100-4129-9BE6-0741B3B92E84}"/>
                          </a:ext>
                        </a:extLst>
                      </p:cNvPr>
                      <p:cNvPicPr>
                        <a:picLocks noChangeAspect="1" noChangeArrowheads="1"/>
                      </p:cNvPicPr>
                      <p:nvPr/>
                    </p:nvPicPr>
                    <p:blipFill>
                      <a:blip r:embed="rId6"/>
                      <a:srcRect/>
                      <a:stretch>
                        <a:fillRect/>
                      </a:stretch>
                    </p:blipFill>
                    <p:spPr bwMode="auto">
                      <a:xfrm>
                        <a:off x="5143789" y="5041395"/>
                        <a:ext cx="868363" cy="590550"/>
                      </a:xfrm>
                      <a:prstGeom prst="rect">
                        <a:avLst/>
                      </a:prstGeom>
                      <a:noFill/>
                    </p:spPr>
                  </p:pic>
                </p:oleObj>
              </mc:Fallback>
            </mc:AlternateContent>
          </a:graphicData>
        </a:graphic>
      </p:graphicFrame>
      <p:graphicFrame>
        <p:nvGraphicFramePr>
          <p:cNvPr id="12" name="Object 27">
            <a:extLst>
              <a:ext uri="{FF2B5EF4-FFF2-40B4-BE49-F238E27FC236}">
                <a16:creationId xmlns:a16="http://schemas.microsoft.com/office/drawing/2014/main" id="{DE8EFA39-022C-4F10-BC43-BBABCE2D2321}"/>
              </a:ext>
            </a:extLst>
          </p:cNvPr>
          <p:cNvGraphicFramePr>
            <a:graphicFrameLocks noChangeAspect="1"/>
          </p:cNvGraphicFramePr>
          <p:nvPr>
            <p:extLst>
              <p:ext uri="{D42A27DB-BD31-4B8C-83A1-F6EECF244321}">
                <p14:modId xmlns:p14="http://schemas.microsoft.com/office/powerpoint/2010/main" val="4028867362"/>
              </p:ext>
            </p:extLst>
          </p:nvPr>
        </p:nvGraphicFramePr>
        <p:xfrm>
          <a:off x="6530975" y="4781838"/>
          <a:ext cx="3141662" cy="1109663"/>
        </p:xfrm>
        <a:graphic>
          <a:graphicData uri="http://schemas.openxmlformats.org/presentationml/2006/ole">
            <mc:AlternateContent xmlns:mc="http://schemas.openxmlformats.org/markup-compatibility/2006">
              <mc:Choice xmlns:v="urn:schemas-microsoft-com:vml" Requires="v">
                <p:oleObj name="Equation" r:id="rId7" imgW="1193760" imgH="406080" progId="Equation.DSMT4">
                  <p:embed/>
                </p:oleObj>
              </mc:Choice>
              <mc:Fallback>
                <p:oleObj name="Equation" r:id="rId7" imgW="1193760" imgH="406080" progId="Equation.DSMT4">
                  <p:embed/>
                  <p:pic>
                    <p:nvPicPr>
                      <p:cNvPr id="10" name="Object 27">
                        <a:extLst>
                          <a:ext uri="{FF2B5EF4-FFF2-40B4-BE49-F238E27FC236}">
                            <a16:creationId xmlns:a16="http://schemas.microsoft.com/office/drawing/2014/main" id="{DE8EFA39-022C-4F10-BC43-BBABCE2D2321}"/>
                          </a:ext>
                        </a:extLst>
                      </p:cNvPr>
                      <p:cNvPicPr>
                        <a:picLocks noChangeAspect="1" noChangeArrowheads="1"/>
                      </p:cNvPicPr>
                      <p:nvPr/>
                    </p:nvPicPr>
                    <p:blipFill>
                      <a:blip r:embed="rId8"/>
                      <a:srcRect/>
                      <a:stretch>
                        <a:fillRect/>
                      </a:stretch>
                    </p:blipFill>
                    <p:spPr bwMode="auto">
                      <a:xfrm>
                        <a:off x="6530975" y="4781838"/>
                        <a:ext cx="3141662" cy="1109663"/>
                      </a:xfrm>
                      <a:prstGeom prst="rect">
                        <a:avLst/>
                      </a:prstGeom>
                      <a:noFill/>
                    </p:spPr>
                  </p:pic>
                </p:oleObj>
              </mc:Fallback>
            </mc:AlternateContent>
          </a:graphicData>
        </a:graphic>
      </p:graphicFrame>
      <p:graphicFrame>
        <p:nvGraphicFramePr>
          <p:cNvPr id="13" name="Object 27">
            <a:extLst>
              <a:ext uri="{FF2B5EF4-FFF2-40B4-BE49-F238E27FC236}">
                <a16:creationId xmlns:a16="http://schemas.microsoft.com/office/drawing/2014/main" id="{4973FBB1-42EE-47B3-8A9F-1E8FC1D92DA1}"/>
              </a:ext>
            </a:extLst>
          </p:cNvPr>
          <p:cNvGraphicFramePr>
            <a:graphicFrameLocks noChangeAspect="1"/>
          </p:cNvGraphicFramePr>
          <p:nvPr>
            <p:extLst>
              <p:ext uri="{D42A27DB-BD31-4B8C-83A1-F6EECF244321}">
                <p14:modId xmlns:p14="http://schemas.microsoft.com/office/powerpoint/2010/main" val="163465473"/>
              </p:ext>
            </p:extLst>
          </p:nvPr>
        </p:nvGraphicFramePr>
        <p:xfrm>
          <a:off x="1892237" y="6064020"/>
          <a:ext cx="4881563" cy="555625"/>
        </p:xfrm>
        <a:graphic>
          <a:graphicData uri="http://schemas.openxmlformats.org/presentationml/2006/ole">
            <mc:AlternateContent xmlns:mc="http://schemas.openxmlformats.org/markup-compatibility/2006">
              <mc:Choice xmlns:v="urn:schemas-microsoft-com:vml" Requires="v">
                <p:oleObj name="Equation" r:id="rId9" imgW="1854000" imgH="203040" progId="Equation.DSMT4">
                  <p:embed/>
                </p:oleObj>
              </mc:Choice>
              <mc:Fallback>
                <p:oleObj name="Equation" r:id="rId9" imgW="1854000" imgH="203040" progId="Equation.DSMT4">
                  <p:embed/>
                  <p:pic>
                    <p:nvPicPr>
                      <p:cNvPr id="24" name="Object 27">
                        <a:extLst>
                          <a:ext uri="{FF2B5EF4-FFF2-40B4-BE49-F238E27FC236}">
                            <a16:creationId xmlns:a16="http://schemas.microsoft.com/office/drawing/2014/main" id="{4973FBB1-42EE-47B3-8A9F-1E8FC1D92DA1}"/>
                          </a:ext>
                        </a:extLst>
                      </p:cNvPr>
                      <p:cNvPicPr>
                        <a:picLocks noChangeAspect="1" noChangeArrowheads="1"/>
                      </p:cNvPicPr>
                      <p:nvPr/>
                    </p:nvPicPr>
                    <p:blipFill>
                      <a:blip r:embed="rId10"/>
                      <a:srcRect/>
                      <a:stretch>
                        <a:fillRect/>
                      </a:stretch>
                    </p:blipFill>
                    <p:spPr bwMode="auto">
                      <a:xfrm>
                        <a:off x="1892237" y="6064020"/>
                        <a:ext cx="4881563" cy="555625"/>
                      </a:xfrm>
                      <a:prstGeom prst="rect">
                        <a:avLst/>
                      </a:prstGeom>
                      <a:noFill/>
                    </p:spPr>
                  </p:pic>
                </p:oleObj>
              </mc:Fallback>
            </mc:AlternateContent>
          </a:graphicData>
        </a:graphic>
      </p:graphicFrame>
      <p:sp>
        <p:nvSpPr>
          <p:cNvPr id="15" name="文本框 14"/>
          <p:cNvSpPr txBox="1"/>
          <p:nvPr/>
        </p:nvSpPr>
        <p:spPr>
          <a:xfrm>
            <a:off x="10006458" y="1042747"/>
            <a:ext cx="2459116" cy="461665"/>
          </a:xfrm>
          <a:prstGeom prst="rect">
            <a:avLst/>
          </a:prstGeom>
          <a:noFill/>
        </p:spPr>
        <p:txBody>
          <a:bodyPr wrap="square" rtlCol="0">
            <a:spAutoFit/>
          </a:bodyPr>
          <a:lstStyle/>
          <a:p>
            <a:r>
              <a:rPr lang="zh-CN" altLang="en-US" sz="2400" dirty="0">
                <a:latin typeface="Times New Roman" panose="02020603050405020304" pitchFamily="18" charset="0"/>
                <a:ea typeface="楷体" panose="02010609060101010101" pitchFamily="49" charset="-122"/>
                <a:cs typeface="Times New Roman" panose="02020603050405020304" pitchFamily="18" charset="0"/>
              </a:rPr>
              <a:t>单位：</a:t>
            </a:r>
            <a:r>
              <a:rPr lang="en-US" altLang="zh-CN" sz="2400" dirty="0">
                <a:latin typeface="Times New Roman" panose="02020603050405020304" pitchFamily="18" charset="0"/>
                <a:ea typeface="楷体" panose="02010609060101010101" pitchFamily="49" charset="-122"/>
                <a:cs typeface="Times New Roman" panose="02020603050405020304" pitchFamily="18" charset="0"/>
              </a:rPr>
              <a:t>mm</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98992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8" name="Rectangle 9">
            <a:extLst>
              <a:ext uri="{FF2B5EF4-FFF2-40B4-BE49-F238E27FC236}">
                <a16:creationId xmlns:a16="http://schemas.microsoft.com/office/drawing/2014/main" id="{868BD6E4-DFA9-4E4A-9998-8DC07736B1DE}"/>
              </a:ext>
            </a:extLst>
          </p:cNvPr>
          <p:cNvSpPr>
            <a:spLocks noChangeArrowheads="1"/>
          </p:cNvSpPr>
          <p:nvPr/>
        </p:nvSpPr>
        <p:spPr bwMode="auto">
          <a:xfrm>
            <a:off x="362588" y="149492"/>
            <a:ext cx="371908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五、思考题</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sp>
        <p:nvSpPr>
          <p:cNvPr id="6" name="内容占位符 2">
            <a:extLst>
              <a:ext uri="{FF2B5EF4-FFF2-40B4-BE49-F238E27FC236}">
                <a16:creationId xmlns:a16="http://schemas.microsoft.com/office/drawing/2014/main" id="{6C30EE4A-1BEC-42A4-B1C2-904C0E6CC4B4}"/>
              </a:ext>
            </a:extLst>
          </p:cNvPr>
          <p:cNvSpPr txBox="1">
            <a:spLocks/>
          </p:cNvSpPr>
          <p:nvPr/>
        </p:nvSpPr>
        <p:spPr>
          <a:xfrm>
            <a:off x="1208645" y="2116523"/>
            <a:ext cx="9774710" cy="35782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2800" b="1" dirty="0">
                <a:latin typeface="楷体" panose="02010609060101010101" pitchFamily="49" charset="-122"/>
                <a:ea typeface="楷体" panose="02010609060101010101" pitchFamily="49" charset="-122"/>
              </a:rPr>
              <a:t>显微镜测得的是牛顿环本身的直径还是显微镜中牛顿环放大后的直径？为什么？ 若改变显微镜的放大倍率？是否会影响测量结果？ </a:t>
            </a:r>
            <a:endParaRPr lang="en-US" altLang="zh-CN" sz="2800" b="1" dirty="0">
              <a:latin typeface="楷体" panose="02010609060101010101" pitchFamily="49" charset="-122"/>
              <a:ea typeface="楷体" panose="02010609060101010101" pitchFamily="49" charset="-122"/>
            </a:endParaRPr>
          </a:p>
          <a:p>
            <a:pPr>
              <a:lnSpc>
                <a:spcPct val="150000"/>
              </a:lnSpc>
            </a:pPr>
            <a:r>
              <a:rPr lang="zh-CN" altLang="en-US" sz="2800" b="1" dirty="0">
                <a:latin typeface="楷体" panose="02010609060101010101" pitchFamily="49" charset="-122"/>
                <a:ea typeface="楷体" panose="02010609060101010101" pitchFamily="49" charset="-122"/>
              </a:rPr>
              <a:t>（讲义第</a:t>
            </a:r>
            <a:r>
              <a:rPr lang="en-US" altLang="zh-CN" sz="2800" b="1" dirty="0">
                <a:latin typeface="楷体" panose="02010609060101010101" pitchFamily="49" charset="-122"/>
                <a:ea typeface="楷体" panose="02010609060101010101" pitchFamily="49" charset="-122"/>
              </a:rPr>
              <a:t>5</a:t>
            </a:r>
            <a:r>
              <a:rPr lang="zh-CN" altLang="en-US" sz="2800" b="1" dirty="0">
                <a:latin typeface="楷体" panose="02010609060101010101" pitchFamily="49" charset="-122"/>
                <a:ea typeface="楷体" panose="02010609060101010101" pitchFamily="49" charset="-122"/>
              </a:rPr>
              <a:t>题，写到实验报告中）</a:t>
            </a:r>
            <a:endParaRPr lang="en-US" altLang="zh-CN" sz="28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52626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pic>
        <p:nvPicPr>
          <p:cNvPr id="3" name="图片 2">
            <a:extLst>
              <a:ext uri="{FF2B5EF4-FFF2-40B4-BE49-F238E27FC236}">
                <a16:creationId xmlns:a16="http://schemas.microsoft.com/office/drawing/2014/main" id="{25648F13-805D-DE4B-67AA-10CA57FF8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081904"/>
            <a:ext cx="5715000" cy="5715000"/>
          </a:xfrm>
          <a:prstGeom prst="rect">
            <a:avLst/>
          </a:prstGeom>
        </p:spPr>
      </p:pic>
      <p:sp>
        <p:nvSpPr>
          <p:cNvPr id="6" name="Rectangle 9">
            <a:extLst>
              <a:ext uri="{FF2B5EF4-FFF2-40B4-BE49-F238E27FC236}">
                <a16:creationId xmlns:a16="http://schemas.microsoft.com/office/drawing/2014/main" id="{1C4B1D52-300C-6C2B-8AC6-26EA24A7EFE3}"/>
              </a:ext>
            </a:extLst>
          </p:cNvPr>
          <p:cNvSpPr>
            <a:spLocks noChangeArrowheads="1"/>
          </p:cNvSpPr>
          <p:nvPr/>
        </p:nvSpPr>
        <p:spPr bwMode="auto">
          <a:xfrm>
            <a:off x="362588" y="149492"/>
            <a:ext cx="4719952" cy="1200329"/>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六、本次课件下载</a:t>
            </a:r>
          </a:p>
          <a:p>
            <a:endParaRPr lang="zh-CN" altLang="en-US" sz="3600" b="1" dirty="0">
              <a:solidFill>
                <a:srgbClr val="0070C0"/>
              </a:solidFill>
              <a:latin typeface="楷体" panose="02010609060101010101" pitchFamily="49" charset="-122"/>
              <a:ea typeface="楷体" panose="02010609060101010101" pitchFamily="49" charset="-122"/>
              <a:cs typeface="+mn-ea"/>
              <a:sym typeface="+mn-lt"/>
            </a:endParaRPr>
          </a:p>
        </p:txBody>
      </p:sp>
    </p:spTree>
    <p:extLst>
      <p:ext uri="{BB962C8B-B14F-4D97-AF65-F5344CB8AC3E}">
        <p14:creationId xmlns:p14="http://schemas.microsoft.com/office/powerpoint/2010/main" val="187492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3">
            <a:extLst>
              <a:ext uri="{28A0092B-C50C-407E-A947-70E740481C1C}">
                <a14:useLocalDpi xmlns:a14="http://schemas.microsoft.com/office/drawing/2010/main" val="0"/>
              </a:ext>
            </a:extLst>
          </a:blip>
          <a:srcRect r="54150"/>
          <a:stretch/>
        </p:blipFill>
        <p:spPr>
          <a:xfrm>
            <a:off x="0"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2661686"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1" name="矩形 10">
            <a:extLst>
              <a:ext uri="{FF2B5EF4-FFF2-40B4-BE49-F238E27FC236}">
                <a16:creationId xmlns:a16="http://schemas.microsoft.com/office/drawing/2014/main" id="{C674B53C-E857-406F-B787-08C04BA9EEAF}"/>
              </a:ext>
            </a:extLst>
          </p:cNvPr>
          <p:cNvSpPr/>
          <p:nvPr/>
        </p:nvSpPr>
        <p:spPr>
          <a:xfrm>
            <a:off x="4944012" y="2237618"/>
            <a:ext cx="7416800" cy="2967415"/>
          </a:xfrm>
          <a:prstGeom prst="rect">
            <a:avLst/>
          </a:prstGeom>
          <a:noFill/>
        </p:spPr>
        <p:txBody>
          <a:bodyPr wrap="square" lIns="91440" tIns="45720" rIns="91440" bIns="45720">
            <a:spAutoFit/>
          </a:bodyPr>
          <a:lstStyle/>
          <a:p>
            <a:pPr algn="ctr">
              <a:lnSpc>
                <a:spcPct val="150000"/>
              </a:lnSpc>
            </a:pPr>
            <a:r>
              <a:rPr lang="zh-CN" altLang="en-US" sz="6600" b="1" cap="none" spc="0" dirty="0">
                <a:ln w="0"/>
                <a:gradFill>
                  <a:gsLst>
                    <a:gs pos="21000">
                      <a:srgbClr val="53575C"/>
                    </a:gs>
                    <a:gs pos="88000">
                      <a:srgbClr val="C5C7CA"/>
                    </a:gs>
                  </a:gsLst>
                  <a:lin ang="5400000"/>
                </a:gradFill>
                <a:effectLst/>
                <a:latin typeface="Times New Roman" panose="02020603050405020304" pitchFamily="18" charset="0"/>
                <a:ea typeface="楷体" panose="02010609060101010101" pitchFamily="49" charset="-122"/>
                <a:cs typeface="Times New Roman" panose="02020603050405020304" pitchFamily="18" charset="0"/>
              </a:rPr>
              <a:t>实验六</a:t>
            </a:r>
            <a:r>
              <a:rPr lang="en-US" altLang="zh-CN" sz="6600" b="1" cap="none" spc="0" dirty="0">
                <a:ln w="0"/>
                <a:gradFill>
                  <a:gsLst>
                    <a:gs pos="21000">
                      <a:srgbClr val="53575C"/>
                    </a:gs>
                    <a:gs pos="88000">
                      <a:srgbClr val="C5C7CA"/>
                    </a:gs>
                  </a:gsLst>
                  <a:lin ang="5400000"/>
                </a:gradFill>
                <a:effectLst/>
                <a:latin typeface="Times New Roman" panose="02020603050405020304" pitchFamily="18" charset="0"/>
                <a:ea typeface="楷体" panose="02010609060101010101" pitchFamily="49" charset="-122"/>
                <a:cs typeface="Times New Roman" panose="02020603050405020304" pitchFamily="18" charset="0"/>
              </a:rPr>
              <a:t>:</a:t>
            </a:r>
            <a:r>
              <a:rPr lang="zh-CN" altLang="en-US" sz="6600" b="1" dirty="0">
                <a:ln w="0"/>
                <a:gradFill>
                  <a:gsLst>
                    <a:gs pos="21000">
                      <a:srgbClr val="53575C"/>
                    </a:gs>
                    <a:gs pos="88000">
                      <a:srgbClr val="C5C7CA"/>
                    </a:gs>
                  </a:gsLst>
                  <a:lin ang="5400000"/>
                </a:gradFill>
                <a:latin typeface="Times New Roman" panose="02020603050405020304" pitchFamily="18" charset="0"/>
                <a:ea typeface="楷体" panose="02010609060101010101" pitchFamily="49" charset="-122"/>
                <a:cs typeface="Times New Roman" panose="02020603050405020304" pitchFamily="18" charset="0"/>
              </a:rPr>
              <a:t>等厚干涉  牛顿环  劈尖</a:t>
            </a:r>
            <a:endParaRPr lang="zh-CN" altLang="en-US" sz="6600" b="1" cap="none" spc="0" dirty="0">
              <a:ln w="0"/>
              <a:gradFill>
                <a:gsLst>
                  <a:gs pos="21000">
                    <a:srgbClr val="53575C"/>
                  </a:gs>
                  <a:gs pos="88000">
                    <a:srgbClr val="C5C7CA"/>
                  </a:gs>
                </a:gsLst>
                <a:lin ang="5400000"/>
              </a:gradFill>
              <a:effectLst/>
            </a:endParaRPr>
          </a:p>
        </p:txBody>
      </p:sp>
      <p:pic>
        <p:nvPicPr>
          <p:cNvPr id="9" name="图片 8">
            <a:extLst>
              <a:ext uri="{FF2B5EF4-FFF2-40B4-BE49-F238E27FC236}">
                <a16:creationId xmlns:a16="http://schemas.microsoft.com/office/drawing/2014/main" id="{B650C80C-8BC3-4744-A655-B9AC886940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44" y="2237618"/>
            <a:ext cx="5470620" cy="3077224"/>
          </a:xfrm>
          <a:prstGeom prst="ellipse">
            <a:avLst/>
          </a:prstGeom>
          <a:ln>
            <a:noFill/>
          </a:ln>
          <a:effectLst>
            <a:softEdge rad="112500"/>
          </a:effectLst>
        </p:spPr>
      </p:pic>
    </p:spTree>
    <p:extLst>
      <p:ext uri="{BB962C8B-B14F-4D97-AF65-F5344CB8AC3E}">
        <p14:creationId xmlns:p14="http://schemas.microsoft.com/office/powerpoint/2010/main" val="1928269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pic>
        <p:nvPicPr>
          <p:cNvPr id="2" name="图片 1">
            <a:extLst>
              <a:ext uri="{FF2B5EF4-FFF2-40B4-BE49-F238E27FC236}">
                <a16:creationId xmlns:a16="http://schemas.microsoft.com/office/drawing/2014/main" id="{D361719D-BC72-4B10-B918-0B18F504111A}"/>
              </a:ext>
            </a:extLst>
          </p:cNvPr>
          <p:cNvPicPr>
            <a:picLocks noChangeAspect="1"/>
          </p:cNvPicPr>
          <p:nvPr/>
        </p:nvPicPr>
        <p:blipFill>
          <a:blip r:embed="rId3"/>
          <a:stretch>
            <a:fillRect/>
          </a:stretch>
        </p:blipFill>
        <p:spPr>
          <a:xfrm>
            <a:off x="390930" y="1207084"/>
            <a:ext cx="5304762" cy="5428571"/>
          </a:xfrm>
          <a:prstGeom prst="rect">
            <a:avLst/>
          </a:prstGeom>
        </p:spPr>
      </p:pic>
      <p:sp>
        <p:nvSpPr>
          <p:cNvPr id="3" name="椭圆 2">
            <a:extLst>
              <a:ext uri="{FF2B5EF4-FFF2-40B4-BE49-F238E27FC236}">
                <a16:creationId xmlns:a16="http://schemas.microsoft.com/office/drawing/2014/main" id="{D90B485E-26E5-431B-B9EC-7F1625F08380}"/>
              </a:ext>
            </a:extLst>
          </p:cNvPr>
          <p:cNvSpPr/>
          <p:nvPr/>
        </p:nvSpPr>
        <p:spPr>
          <a:xfrm>
            <a:off x="2039815" y="4572000"/>
            <a:ext cx="2405576" cy="17443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7">
            <a:extLst>
              <a:ext uri="{FF2B5EF4-FFF2-40B4-BE49-F238E27FC236}">
                <a16:creationId xmlns:a16="http://schemas.microsoft.com/office/drawing/2014/main" id="{FEE7E224-5768-4FBE-B9D9-965CDA75024D}"/>
              </a:ext>
            </a:extLst>
          </p:cNvPr>
          <p:cNvPicPr>
            <a:picLocks noChangeAspect="1"/>
          </p:cNvPicPr>
          <p:nvPr/>
        </p:nvPicPr>
        <p:blipFill>
          <a:blip r:embed="rId4"/>
          <a:stretch>
            <a:fillRect/>
          </a:stretch>
        </p:blipFill>
        <p:spPr>
          <a:xfrm>
            <a:off x="5976457" y="1316607"/>
            <a:ext cx="5219048" cy="5209524"/>
          </a:xfrm>
          <a:prstGeom prst="rect">
            <a:avLst/>
          </a:prstGeom>
        </p:spPr>
      </p:pic>
    </p:spTree>
    <p:extLst>
      <p:ext uri="{BB962C8B-B14F-4D97-AF65-F5344CB8AC3E}">
        <p14:creationId xmlns:p14="http://schemas.microsoft.com/office/powerpoint/2010/main" val="27533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3">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pic>
        <p:nvPicPr>
          <p:cNvPr id="9" name="图片 8">
            <a:extLst>
              <a:ext uri="{FF2B5EF4-FFF2-40B4-BE49-F238E27FC236}">
                <a16:creationId xmlns:a16="http://schemas.microsoft.com/office/drawing/2014/main" id="{601506A4-F28B-4078-A932-1E6A753D38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08" y="3429000"/>
            <a:ext cx="4699233" cy="3232252"/>
          </a:xfrm>
          <a:prstGeom prst="rect">
            <a:avLst/>
          </a:prstGeom>
        </p:spPr>
      </p:pic>
      <p:grpSp>
        <p:nvGrpSpPr>
          <p:cNvPr id="14" name="组合 13">
            <a:extLst>
              <a:ext uri="{FF2B5EF4-FFF2-40B4-BE49-F238E27FC236}">
                <a16:creationId xmlns:a16="http://schemas.microsoft.com/office/drawing/2014/main" id="{34451DDE-9190-41F8-8080-D1262134C2B6}"/>
              </a:ext>
            </a:extLst>
          </p:cNvPr>
          <p:cNvGrpSpPr/>
          <p:nvPr/>
        </p:nvGrpSpPr>
        <p:grpSpPr>
          <a:xfrm>
            <a:off x="5385914" y="3326230"/>
            <a:ext cx="6491590" cy="3335022"/>
            <a:chOff x="5385914" y="1266277"/>
            <a:chExt cx="6491590" cy="3335022"/>
          </a:xfrm>
        </p:grpSpPr>
        <p:pic>
          <p:nvPicPr>
            <p:cNvPr id="11" name="图片 10">
              <a:extLst>
                <a:ext uri="{FF2B5EF4-FFF2-40B4-BE49-F238E27FC236}">
                  <a16:creationId xmlns:a16="http://schemas.microsoft.com/office/drawing/2014/main" id="{970D4299-C9D8-44C9-A521-22106A5A973A}"/>
                </a:ext>
              </a:extLst>
            </p:cNvPr>
            <p:cNvPicPr>
              <a:picLocks noChangeAspect="1"/>
            </p:cNvPicPr>
            <p:nvPr/>
          </p:nvPicPr>
          <p:blipFill rotWithShape="1">
            <a:blip r:embed="rId5">
              <a:extLst>
                <a:ext uri="{28A0092B-C50C-407E-A947-70E740481C1C}">
                  <a14:useLocalDpi xmlns:a14="http://schemas.microsoft.com/office/drawing/2010/main" val="0"/>
                </a:ext>
              </a:extLst>
            </a:blip>
            <a:srcRect l="21068" t="8085" r="20151" b="16527"/>
            <a:stretch/>
          </p:blipFill>
          <p:spPr>
            <a:xfrm>
              <a:off x="5755887" y="1266277"/>
              <a:ext cx="2656128" cy="2504025"/>
            </a:xfrm>
            <a:prstGeom prst="rect">
              <a:avLst/>
            </a:prstGeom>
          </p:spPr>
        </p:pic>
        <p:pic>
          <p:nvPicPr>
            <p:cNvPr id="1026" name="Picture 2" descr="All 101+ Wallpaper Newton's Ring Experiment Observations And Calculations  Excellent 02/2024">
              <a:extLst>
                <a:ext uri="{FF2B5EF4-FFF2-40B4-BE49-F238E27FC236}">
                  <a16:creationId xmlns:a16="http://schemas.microsoft.com/office/drawing/2014/main" id="{F9CE11A2-CAC7-4A13-A248-AB283B86A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682" y="1266278"/>
              <a:ext cx="2656128" cy="2504024"/>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12443E5F-0D95-4D7A-A5E1-48C854B5C5A0}"/>
                </a:ext>
              </a:extLst>
            </p:cNvPr>
            <p:cNvSpPr/>
            <p:nvPr/>
          </p:nvSpPr>
          <p:spPr>
            <a:xfrm>
              <a:off x="5385914" y="3770302"/>
              <a:ext cx="3396074" cy="830997"/>
            </a:xfrm>
            <a:prstGeom prst="rect">
              <a:avLst/>
            </a:prstGeom>
          </p:spPr>
          <p:txBody>
            <a:bodyPr wrap="square">
              <a:spAutoFit/>
            </a:bodyPr>
            <a:lstStyle/>
            <a:p>
              <a:r>
                <a:rPr kumimoji="1" lang="zh-CN" altLang="en-US" sz="2400" b="1" dirty="0">
                  <a:latin typeface="楷体" panose="02010609060101010101" pitchFamily="49" charset="-122"/>
                  <a:ea typeface="楷体" panose="02010609060101010101" pitchFamily="49" charset="-122"/>
                </a:rPr>
                <a:t>白光条件下，可以看到一些彩色的同心圆环；</a:t>
              </a:r>
            </a:p>
          </p:txBody>
        </p:sp>
        <p:sp>
          <p:nvSpPr>
            <p:cNvPr id="13" name="矩形 12">
              <a:extLst>
                <a:ext uri="{FF2B5EF4-FFF2-40B4-BE49-F238E27FC236}">
                  <a16:creationId xmlns:a16="http://schemas.microsoft.com/office/drawing/2014/main" id="{FB25FC8D-0E2D-4D70-8DC3-F6D8A6134A93}"/>
                </a:ext>
              </a:extLst>
            </p:cNvPr>
            <p:cNvSpPr/>
            <p:nvPr/>
          </p:nvSpPr>
          <p:spPr>
            <a:xfrm>
              <a:off x="8781988" y="3770302"/>
              <a:ext cx="3095516" cy="830997"/>
            </a:xfrm>
            <a:prstGeom prst="rect">
              <a:avLst/>
            </a:prstGeom>
          </p:spPr>
          <p:txBody>
            <a:bodyPr wrap="square">
              <a:spAutoFit/>
            </a:bodyPr>
            <a:lstStyle/>
            <a:p>
              <a:r>
                <a:rPr kumimoji="1" lang="zh-CN" altLang="en-US" sz="2400" b="1" dirty="0">
                  <a:latin typeface="楷体" panose="02010609060101010101" pitchFamily="49" charset="-122"/>
                  <a:ea typeface="楷体" panose="02010609060101010101" pitchFamily="49" charset="-122"/>
                </a:rPr>
                <a:t>单色光条件下，则是明暗相间的同心圆环。</a:t>
              </a:r>
            </a:p>
          </p:txBody>
        </p:sp>
      </p:grpSp>
      <p:sp>
        <p:nvSpPr>
          <p:cNvPr id="15" name="Rectangle 2">
            <a:extLst>
              <a:ext uri="{FF2B5EF4-FFF2-40B4-BE49-F238E27FC236}">
                <a16:creationId xmlns:a16="http://schemas.microsoft.com/office/drawing/2014/main" id="{306A0C9B-1299-4FF4-BCC4-2F69CA4381DB}"/>
              </a:ext>
            </a:extLst>
          </p:cNvPr>
          <p:cNvSpPr>
            <a:spLocks noChangeArrowheads="1"/>
          </p:cNvSpPr>
          <p:nvPr/>
        </p:nvSpPr>
        <p:spPr bwMode="auto">
          <a:xfrm>
            <a:off x="1069810" y="1877132"/>
            <a:ext cx="2679027" cy="590931"/>
          </a:xfrm>
          <a:prstGeom prst="rect">
            <a:avLst/>
          </a:prstGeom>
          <a:solidFill>
            <a:schemeClr val="accent1">
              <a:lumMod val="75000"/>
            </a:schemeClr>
          </a:solidFill>
          <a:ln w="9525">
            <a:noFill/>
            <a:miter lim="800000"/>
            <a:headEnd/>
            <a:tailEnd/>
          </a:ln>
          <a:effectLst/>
        </p:spPr>
        <p:txBody>
          <a:bodyPr wrap="square">
            <a:spAutoFit/>
          </a:bodyPr>
          <a:lstStyle/>
          <a:p>
            <a:pPr algn="ctr">
              <a:lnSpc>
                <a:spcPct val="90000"/>
              </a:lnSpc>
              <a:spcBef>
                <a:spcPct val="20000"/>
              </a:spcBef>
              <a:defRPr/>
            </a:pPr>
            <a:r>
              <a:rPr lang="zh-CN" altLang="en-US" sz="3600" b="1" dirty="0">
                <a:solidFill>
                  <a:schemeClr val="bg1"/>
                </a:solidFill>
                <a:latin typeface="楷体" panose="02010609060101010101" pitchFamily="49" charset="-122"/>
                <a:ea typeface="楷体" panose="02010609060101010101" pitchFamily="49" charset="-122"/>
              </a:rPr>
              <a:t>牛顿环</a:t>
            </a:r>
            <a:endParaRPr lang="en-US" altLang="zh-CN" sz="3600" b="1" dirty="0">
              <a:solidFill>
                <a:schemeClr val="bg1"/>
              </a:solidFill>
              <a:latin typeface="楷体" panose="02010609060101010101" pitchFamily="49" charset="-122"/>
              <a:ea typeface="楷体" panose="02010609060101010101" pitchFamily="49" charset="-122"/>
            </a:endParaRPr>
          </a:p>
        </p:txBody>
      </p:sp>
      <p:pic>
        <p:nvPicPr>
          <p:cNvPr id="1028" name="Picture 4" descr="https://toppr-question-images.s3.ap-southeast-1.amazonaws.com/question_images/1859999_5c2efcdc7b5e41b7b294f766a73bf39e.png">
            <a:extLst>
              <a:ext uri="{FF2B5EF4-FFF2-40B4-BE49-F238E27FC236}">
                <a16:creationId xmlns:a16="http://schemas.microsoft.com/office/drawing/2014/main" id="{30C872D0-7506-4ECA-BD4D-E228809D6A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304"/>
          <a:stretch/>
        </p:blipFill>
        <p:spPr bwMode="auto">
          <a:xfrm>
            <a:off x="5337542" y="1081904"/>
            <a:ext cx="3398283" cy="22443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toppr-question-images.s3.ap-southeast-1.amazonaws.com/question_images/1859999_5c2efcdc7b5e41b7b294f766a73bf39e.png">
            <a:extLst>
              <a:ext uri="{FF2B5EF4-FFF2-40B4-BE49-F238E27FC236}">
                <a16:creationId xmlns:a16="http://schemas.microsoft.com/office/drawing/2014/main" id="{30E0E755-1966-4ABD-A4FF-A46E7683A20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304"/>
          <a:stretch/>
        </p:blipFill>
        <p:spPr bwMode="auto">
          <a:xfrm>
            <a:off x="8546196" y="1081902"/>
            <a:ext cx="3398283" cy="2244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28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grpSp>
        <p:nvGrpSpPr>
          <p:cNvPr id="2" name="组合 1"/>
          <p:cNvGrpSpPr/>
          <p:nvPr/>
        </p:nvGrpSpPr>
        <p:grpSpPr>
          <a:xfrm>
            <a:off x="3988452" y="1563792"/>
            <a:ext cx="4055297" cy="2882796"/>
            <a:chOff x="4068351" y="2229617"/>
            <a:chExt cx="4055297" cy="2882796"/>
          </a:xfrm>
        </p:grpSpPr>
        <p:grpSp>
          <p:nvGrpSpPr>
            <p:cNvPr id="53" name="组合 52">
              <a:extLst>
                <a:ext uri="{FF2B5EF4-FFF2-40B4-BE49-F238E27FC236}">
                  <a16:creationId xmlns:a16="http://schemas.microsoft.com/office/drawing/2014/main" id="{76DF16CE-66CF-4091-85E9-7A2F29C857A1}"/>
                </a:ext>
              </a:extLst>
            </p:cNvPr>
            <p:cNvGrpSpPr/>
            <p:nvPr/>
          </p:nvGrpSpPr>
          <p:grpSpPr>
            <a:xfrm>
              <a:off x="4068351" y="2316283"/>
              <a:ext cx="4055297" cy="2796130"/>
              <a:chOff x="3987800" y="2097088"/>
              <a:chExt cx="4055297" cy="2796130"/>
            </a:xfrm>
          </p:grpSpPr>
          <p:sp>
            <p:nvSpPr>
              <p:cNvPr id="54" name="圆角矩形 72">
                <a:extLst>
                  <a:ext uri="{FF2B5EF4-FFF2-40B4-BE49-F238E27FC236}">
                    <a16:creationId xmlns:a16="http://schemas.microsoft.com/office/drawing/2014/main" id="{CD680776-86B6-4373-80A5-197649F39429}"/>
                  </a:ext>
                </a:extLst>
              </p:cNvPr>
              <p:cNvSpPr/>
              <p:nvPr/>
            </p:nvSpPr>
            <p:spPr>
              <a:xfrm rot="10800000" flipV="1">
                <a:off x="3987800" y="2097088"/>
                <a:ext cx="539750" cy="53975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sz="3800" dirty="0">
                    <a:solidFill>
                      <a:prstClr val="white"/>
                    </a:solidFill>
                    <a:latin typeface="楷体" panose="02010609060101010101" pitchFamily="49" charset="-122"/>
                    <a:ea typeface="楷体" panose="02010609060101010101" pitchFamily="49" charset="-122"/>
                    <a:cs typeface="Times New Roman" panose="02020603050405020304" pitchFamily="18" charset="0"/>
                  </a:rPr>
                  <a:t>一</a:t>
                </a:r>
              </a:p>
            </p:txBody>
          </p:sp>
          <p:sp>
            <p:nvSpPr>
              <p:cNvPr id="103" name="圆角矩形 73">
                <a:extLst>
                  <a:ext uri="{FF2B5EF4-FFF2-40B4-BE49-F238E27FC236}">
                    <a16:creationId xmlns:a16="http://schemas.microsoft.com/office/drawing/2014/main" id="{EDC67524-157E-4D2F-9351-D7D453F0C26F}"/>
                  </a:ext>
                </a:extLst>
              </p:cNvPr>
              <p:cNvSpPr/>
              <p:nvPr/>
            </p:nvSpPr>
            <p:spPr>
              <a:xfrm rot="10800000" flipV="1">
                <a:off x="3987800" y="3167063"/>
                <a:ext cx="539750" cy="53975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sz="3800" dirty="0">
                    <a:solidFill>
                      <a:prstClr val="white"/>
                    </a:solidFill>
                    <a:latin typeface="楷体" panose="02010609060101010101" pitchFamily="49" charset="-122"/>
                    <a:ea typeface="楷体" panose="02010609060101010101" pitchFamily="49" charset="-122"/>
                  </a:rPr>
                  <a:t>二</a:t>
                </a:r>
              </a:p>
            </p:txBody>
          </p:sp>
          <p:sp>
            <p:nvSpPr>
              <p:cNvPr id="104" name="圆角矩形 74">
                <a:extLst>
                  <a:ext uri="{FF2B5EF4-FFF2-40B4-BE49-F238E27FC236}">
                    <a16:creationId xmlns:a16="http://schemas.microsoft.com/office/drawing/2014/main" id="{CC679323-86B5-4CC7-9CDE-B6491BC52748}"/>
                  </a:ext>
                </a:extLst>
              </p:cNvPr>
              <p:cNvSpPr/>
              <p:nvPr/>
            </p:nvSpPr>
            <p:spPr>
              <a:xfrm rot="10800000" flipV="1">
                <a:off x="3990975" y="4238625"/>
                <a:ext cx="539750" cy="53975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sz="3800" dirty="0">
                    <a:solidFill>
                      <a:prstClr val="white"/>
                    </a:solidFill>
                    <a:latin typeface="楷体" panose="02010609060101010101" pitchFamily="49" charset="-122"/>
                    <a:ea typeface="楷体" panose="02010609060101010101" pitchFamily="49" charset="-122"/>
                  </a:rPr>
                  <a:t>三</a:t>
                </a:r>
              </a:p>
            </p:txBody>
          </p:sp>
          <p:sp>
            <p:nvSpPr>
              <p:cNvPr id="105" name="文本框 42">
                <a:extLst>
                  <a:ext uri="{FF2B5EF4-FFF2-40B4-BE49-F238E27FC236}">
                    <a16:creationId xmlns:a16="http://schemas.microsoft.com/office/drawing/2014/main" id="{AB04F9C7-1602-4639-BCF1-BE9C46BC5A9A}"/>
                  </a:ext>
                </a:extLst>
              </p:cNvPr>
              <p:cNvSpPr txBox="1">
                <a:spLocks noChangeArrowheads="1"/>
              </p:cNvSpPr>
              <p:nvPr/>
            </p:nvSpPr>
            <p:spPr bwMode="auto">
              <a:xfrm>
                <a:off x="4743804" y="2944655"/>
                <a:ext cx="329929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000000"/>
                    </a:solidFill>
                    <a:latin typeface="楷体" panose="02010609060101010101" pitchFamily="49" charset="-122"/>
                    <a:ea typeface="楷体" panose="02010609060101010101" pitchFamily="49" charset="-122"/>
                  </a:rPr>
                  <a:t>实 验 原 理</a:t>
                </a:r>
              </a:p>
            </p:txBody>
          </p:sp>
          <p:sp>
            <p:nvSpPr>
              <p:cNvPr id="106" name="文本框 45">
                <a:extLst>
                  <a:ext uri="{FF2B5EF4-FFF2-40B4-BE49-F238E27FC236}">
                    <a16:creationId xmlns:a16="http://schemas.microsoft.com/office/drawing/2014/main" id="{EDB42031-1A5A-408E-8277-1BF5F6B70EC6}"/>
                  </a:ext>
                </a:extLst>
              </p:cNvPr>
              <p:cNvSpPr txBox="1">
                <a:spLocks noChangeArrowheads="1"/>
              </p:cNvSpPr>
              <p:nvPr/>
            </p:nvSpPr>
            <p:spPr bwMode="auto">
              <a:xfrm>
                <a:off x="4743802" y="4123781"/>
                <a:ext cx="329929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000000"/>
                    </a:solidFill>
                    <a:latin typeface="楷体" panose="02010609060101010101" pitchFamily="49" charset="-122"/>
                    <a:ea typeface="楷体" panose="02010609060101010101" pitchFamily="49" charset="-122"/>
                  </a:rPr>
                  <a:t>实 验 步 骤</a:t>
                </a:r>
              </a:p>
            </p:txBody>
          </p:sp>
        </p:grpSp>
        <p:sp>
          <p:nvSpPr>
            <p:cNvPr id="110" name="文本框 45">
              <a:extLst>
                <a:ext uri="{FF2B5EF4-FFF2-40B4-BE49-F238E27FC236}">
                  <a16:creationId xmlns:a16="http://schemas.microsoft.com/office/drawing/2014/main" id="{E7735A4D-3768-426D-8790-C24516A229F5}"/>
                </a:ext>
              </a:extLst>
            </p:cNvPr>
            <p:cNvSpPr txBox="1">
              <a:spLocks noChangeArrowheads="1"/>
            </p:cNvSpPr>
            <p:nvPr/>
          </p:nvSpPr>
          <p:spPr bwMode="auto">
            <a:xfrm>
              <a:off x="4824354" y="2229617"/>
              <a:ext cx="329929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000000"/>
                  </a:solidFill>
                  <a:latin typeface="楷体" panose="02010609060101010101" pitchFamily="49" charset="-122"/>
                  <a:ea typeface="楷体" panose="02010609060101010101" pitchFamily="49" charset="-122"/>
                </a:rPr>
                <a:t>实 验 目 的</a:t>
              </a:r>
            </a:p>
          </p:txBody>
        </p:sp>
      </p:grpSp>
      <p:sp>
        <p:nvSpPr>
          <p:cNvPr id="13" name="圆角矩形 74">
            <a:extLst>
              <a:ext uri="{FF2B5EF4-FFF2-40B4-BE49-F238E27FC236}">
                <a16:creationId xmlns:a16="http://schemas.microsoft.com/office/drawing/2014/main" id="{CC679323-86B5-4CC7-9CDE-B6491BC52748}"/>
              </a:ext>
            </a:extLst>
          </p:cNvPr>
          <p:cNvSpPr/>
          <p:nvPr/>
        </p:nvSpPr>
        <p:spPr>
          <a:xfrm rot="10800000" flipV="1">
            <a:off x="3988452" y="4824310"/>
            <a:ext cx="539750" cy="53975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sz="3800" dirty="0">
                <a:solidFill>
                  <a:prstClr val="white"/>
                </a:solidFill>
                <a:latin typeface="楷体" panose="02010609060101010101" pitchFamily="49" charset="-122"/>
                <a:ea typeface="楷体" panose="02010609060101010101" pitchFamily="49" charset="-122"/>
              </a:rPr>
              <a:t>四</a:t>
            </a:r>
          </a:p>
        </p:txBody>
      </p:sp>
      <p:sp>
        <p:nvSpPr>
          <p:cNvPr id="14" name="文本框 45">
            <a:extLst>
              <a:ext uri="{FF2B5EF4-FFF2-40B4-BE49-F238E27FC236}">
                <a16:creationId xmlns:a16="http://schemas.microsoft.com/office/drawing/2014/main" id="{EDB42031-1A5A-408E-8277-1BF5F6B70EC6}"/>
              </a:ext>
            </a:extLst>
          </p:cNvPr>
          <p:cNvSpPr txBox="1">
            <a:spLocks noChangeArrowheads="1"/>
          </p:cNvSpPr>
          <p:nvPr/>
        </p:nvSpPr>
        <p:spPr bwMode="auto">
          <a:xfrm>
            <a:off x="4741279" y="4709466"/>
            <a:ext cx="3299293"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000000"/>
                </a:solidFill>
                <a:latin typeface="楷体" panose="02010609060101010101" pitchFamily="49" charset="-122"/>
                <a:ea typeface="楷体" panose="02010609060101010101" pitchFamily="49" charset="-122"/>
              </a:rPr>
              <a:t>数 据 处 理</a:t>
            </a:r>
          </a:p>
        </p:txBody>
      </p:sp>
      <p:sp>
        <p:nvSpPr>
          <p:cNvPr id="15" name="圆角矩形 74">
            <a:extLst>
              <a:ext uri="{FF2B5EF4-FFF2-40B4-BE49-F238E27FC236}">
                <a16:creationId xmlns:a16="http://schemas.microsoft.com/office/drawing/2014/main" id="{CC679323-86B5-4CC7-9CDE-B6491BC52748}"/>
              </a:ext>
            </a:extLst>
          </p:cNvPr>
          <p:cNvSpPr/>
          <p:nvPr/>
        </p:nvSpPr>
        <p:spPr>
          <a:xfrm rot="10800000" flipV="1">
            <a:off x="4026461" y="5905354"/>
            <a:ext cx="539750" cy="539750"/>
          </a:xfrm>
          <a:prstGeom prst="roundRect">
            <a:avLst>
              <a:gd name="adj" fmla="val 5039"/>
            </a:avLst>
          </a:prstGeom>
          <a:solidFill>
            <a:srgbClr val="4472C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a:defRPr/>
            </a:pPr>
            <a:r>
              <a:rPr lang="zh-CN" altLang="en-US" sz="3800" dirty="0">
                <a:solidFill>
                  <a:prstClr val="white"/>
                </a:solidFill>
                <a:latin typeface="楷体" panose="02010609060101010101" pitchFamily="49" charset="-122"/>
                <a:ea typeface="楷体" panose="02010609060101010101" pitchFamily="49" charset="-122"/>
              </a:rPr>
              <a:t>五</a:t>
            </a:r>
          </a:p>
        </p:txBody>
      </p:sp>
      <p:sp>
        <p:nvSpPr>
          <p:cNvPr id="16" name="文本框 45">
            <a:extLst>
              <a:ext uri="{FF2B5EF4-FFF2-40B4-BE49-F238E27FC236}">
                <a16:creationId xmlns:a16="http://schemas.microsoft.com/office/drawing/2014/main" id="{EDB42031-1A5A-408E-8277-1BF5F6B70EC6}"/>
              </a:ext>
            </a:extLst>
          </p:cNvPr>
          <p:cNvSpPr txBox="1">
            <a:spLocks noChangeArrowheads="1"/>
          </p:cNvSpPr>
          <p:nvPr/>
        </p:nvSpPr>
        <p:spPr bwMode="auto">
          <a:xfrm>
            <a:off x="4779288" y="5790510"/>
            <a:ext cx="3300896" cy="7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400" b="1" dirty="0">
                <a:solidFill>
                  <a:srgbClr val="000000"/>
                </a:solidFill>
                <a:latin typeface="楷体" panose="02010609060101010101" pitchFamily="49" charset="-122"/>
                <a:ea typeface="楷体" panose="02010609060101010101" pitchFamily="49" charset="-122"/>
              </a:rPr>
              <a:t>思   考  题</a:t>
            </a:r>
          </a:p>
        </p:txBody>
      </p:sp>
    </p:spTree>
    <p:extLst>
      <p:ext uri="{BB962C8B-B14F-4D97-AF65-F5344CB8AC3E}">
        <p14:creationId xmlns:p14="http://schemas.microsoft.com/office/powerpoint/2010/main" val="850313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03" name="Rectangle 9">
            <a:extLst>
              <a:ext uri="{FF2B5EF4-FFF2-40B4-BE49-F238E27FC236}">
                <a16:creationId xmlns:a16="http://schemas.microsoft.com/office/drawing/2014/main" id="{ECF7729B-30A2-480A-A7FC-32D8B25638B4}"/>
              </a:ext>
            </a:extLst>
          </p:cNvPr>
          <p:cNvSpPr>
            <a:spLocks noChangeArrowheads="1"/>
          </p:cNvSpPr>
          <p:nvPr/>
        </p:nvSpPr>
        <p:spPr bwMode="auto">
          <a:xfrm>
            <a:off x="362588" y="149492"/>
            <a:ext cx="3719082"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一、实验目的</a:t>
            </a:r>
          </a:p>
        </p:txBody>
      </p:sp>
      <p:sp>
        <p:nvSpPr>
          <p:cNvPr id="6" name="文本框 5">
            <a:extLst>
              <a:ext uri="{FF2B5EF4-FFF2-40B4-BE49-F238E27FC236}">
                <a16:creationId xmlns:a16="http://schemas.microsoft.com/office/drawing/2014/main" id="{0EA7D868-37EB-4248-95DF-A90F42FB25BE}"/>
              </a:ext>
            </a:extLst>
          </p:cNvPr>
          <p:cNvSpPr txBox="1"/>
          <p:nvPr/>
        </p:nvSpPr>
        <p:spPr>
          <a:xfrm>
            <a:off x="840131" y="1588906"/>
            <a:ext cx="10511738" cy="4142160"/>
          </a:xfrm>
          <a:prstGeom prst="rect">
            <a:avLst/>
          </a:prstGeom>
          <a:noFill/>
        </p:spPr>
        <p:txBody>
          <a:bodyPr wrap="square" rtlCol="0">
            <a:spAutoFit/>
          </a:bodyPr>
          <a:lstStyle/>
          <a:p>
            <a:pPr algn="just">
              <a:lnSpc>
                <a:spcPct val="150000"/>
              </a:lnSpc>
            </a:pPr>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1. </a:t>
            </a:r>
            <a:r>
              <a:rPr lang="zh-CN" altLang="en-US" sz="3600" b="1" dirty="0">
                <a:latin typeface="Times New Roman" panose="02020603050405020304" pitchFamily="18" charset="0"/>
                <a:ea typeface="楷体" panose="02010609060101010101" pitchFamily="49" charset="-122"/>
                <a:cs typeface="Times New Roman" panose="02020603050405020304" pitchFamily="18" charset="0"/>
              </a:rPr>
              <a:t>掌握测量显微镜的使用；</a:t>
            </a:r>
            <a:endParaRPr lang="en-US" altLang="zh-CN" sz="3600" b="1"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2. </a:t>
            </a:r>
            <a:r>
              <a:rPr lang="zh-CN" altLang="en-US" sz="3600" b="1" dirty="0">
                <a:latin typeface="Times New Roman" panose="02020603050405020304" pitchFamily="18" charset="0"/>
                <a:ea typeface="楷体" panose="02010609060101010101" pitchFamily="49" charset="-122"/>
                <a:cs typeface="Times New Roman" panose="02020603050405020304" pitchFamily="18" charset="0"/>
              </a:rPr>
              <a:t>观察等厚干涉的现象及特点，加深对等厚干涉原理的理解；</a:t>
            </a:r>
            <a:endParaRPr lang="en-US" altLang="zh-CN" sz="3600" b="1" dirty="0">
              <a:latin typeface="Times New Roman" panose="02020603050405020304" pitchFamily="18" charset="0"/>
              <a:ea typeface="楷体" panose="02010609060101010101" pitchFamily="49" charset="-122"/>
              <a:cs typeface="Times New Roman" panose="02020603050405020304" pitchFamily="18" charset="0"/>
            </a:endParaRPr>
          </a:p>
          <a:p>
            <a:pPr algn="just">
              <a:lnSpc>
                <a:spcPct val="150000"/>
              </a:lnSpc>
            </a:pPr>
            <a:r>
              <a:rPr lang="en-US" altLang="zh-CN" sz="3600" b="1" dirty="0">
                <a:latin typeface="Times New Roman" panose="02020603050405020304" pitchFamily="18" charset="0"/>
                <a:ea typeface="楷体" panose="02010609060101010101" pitchFamily="49" charset="-122"/>
                <a:cs typeface="Times New Roman" panose="02020603050405020304" pitchFamily="18" charset="0"/>
              </a:rPr>
              <a:t>3.</a:t>
            </a:r>
            <a:r>
              <a:rPr lang="zh-CN" altLang="en-US" sz="3600" b="1" dirty="0">
                <a:latin typeface="Times New Roman" panose="02020603050405020304" pitchFamily="18" charset="0"/>
                <a:ea typeface="楷体" panose="02010609060101010101" pitchFamily="49" charset="-122"/>
                <a:cs typeface="Times New Roman" panose="02020603050405020304" pitchFamily="18" charset="0"/>
              </a:rPr>
              <a:t> 掌握用干涉法测量透镜曲率半径、微小直径（或厚度）的原理和方法。</a:t>
            </a:r>
          </a:p>
        </p:txBody>
      </p:sp>
    </p:spTree>
    <p:extLst>
      <p:ext uri="{BB962C8B-B14F-4D97-AF65-F5344CB8AC3E}">
        <p14:creationId xmlns:p14="http://schemas.microsoft.com/office/powerpoint/2010/main" val="114540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ysical Optics: Newton's Rings">
            <a:extLst>
              <a:ext uri="{FF2B5EF4-FFF2-40B4-BE49-F238E27FC236}">
                <a16:creationId xmlns:a16="http://schemas.microsoft.com/office/drawing/2014/main" id="{927F38C5-569D-42A3-B8C9-74EC4258C3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3" t="3563" r="7386" b="8288"/>
          <a:stretch/>
        </p:blipFill>
        <p:spPr bwMode="auto">
          <a:xfrm>
            <a:off x="8254378" y="916193"/>
            <a:ext cx="3843968" cy="33042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ctual Newton's rings fringe pattern. | Download Scientific Diagram">
            <a:extLst>
              <a:ext uri="{FF2B5EF4-FFF2-40B4-BE49-F238E27FC236}">
                <a16:creationId xmlns:a16="http://schemas.microsoft.com/office/drawing/2014/main" id="{56CDEBC1-CD25-4B88-AE44-143ECD1651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364" y="4313028"/>
            <a:ext cx="3187982" cy="2390987"/>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4">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pic>
        <p:nvPicPr>
          <p:cNvPr id="8" name="Picture 5" descr="Untitled-1 copy">
            <a:extLst>
              <a:ext uri="{FF2B5EF4-FFF2-40B4-BE49-F238E27FC236}">
                <a16:creationId xmlns:a16="http://schemas.microsoft.com/office/drawing/2014/main" id="{757B3B07-C81F-483E-BFE3-215058B00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164" t="19913" r="21176" b="20439"/>
          <a:stretch>
            <a:fillRect/>
          </a:stretch>
        </p:blipFill>
        <p:spPr bwMode="auto">
          <a:xfrm>
            <a:off x="93654" y="2481687"/>
            <a:ext cx="4316801" cy="330396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a:extLst>
              <a:ext uri="{FF2B5EF4-FFF2-40B4-BE49-F238E27FC236}">
                <a16:creationId xmlns:a16="http://schemas.microsoft.com/office/drawing/2014/main" id="{CABEF69C-BB4C-4FEF-99F2-791145AC1585}"/>
              </a:ext>
            </a:extLst>
          </p:cNvPr>
          <p:cNvSpPr>
            <a:spLocks noChangeArrowheads="1"/>
          </p:cNvSpPr>
          <p:nvPr/>
        </p:nvSpPr>
        <p:spPr bwMode="auto">
          <a:xfrm>
            <a:off x="236417" y="1283103"/>
            <a:ext cx="6096000" cy="590931"/>
          </a:xfrm>
          <a:prstGeom prst="rect">
            <a:avLst/>
          </a:prstGeom>
          <a:noFill/>
          <a:ln w="9525">
            <a:noFill/>
            <a:miter lim="800000"/>
            <a:headEnd/>
            <a:tailEnd/>
          </a:ln>
          <a:effectLst/>
        </p:spPr>
        <p:txBody>
          <a:bodyPr wrap="square">
            <a:spAutoFit/>
          </a:bodyPr>
          <a:lstStyle/>
          <a:p>
            <a:pPr marL="514350" indent="-514350">
              <a:lnSpc>
                <a:spcPct val="90000"/>
              </a:lnSpc>
              <a:spcBef>
                <a:spcPct val="20000"/>
              </a:spcBef>
              <a:buFont typeface="+mj-ea"/>
              <a:buAutoNum type="circleNumDbPlain"/>
              <a:defRPr/>
            </a:pPr>
            <a:r>
              <a:rPr lang="zh-CN" altLang="en-US" sz="3600" b="1" dirty="0">
                <a:solidFill>
                  <a:srgbClr val="CC0000"/>
                </a:solidFill>
                <a:latin typeface="楷体" panose="02010609060101010101" pitchFamily="49" charset="-122"/>
                <a:ea typeface="楷体" panose="02010609060101010101" pitchFamily="49" charset="-122"/>
              </a:rPr>
              <a:t>牛顿环实验装置及光路</a:t>
            </a:r>
            <a:endParaRPr lang="en-US" altLang="zh-CN" sz="3600" b="1" dirty="0">
              <a:solidFill>
                <a:srgbClr val="CC0000"/>
              </a:solidFill>
              <a:latin typeface="楷体" panose="02010609060101010101" pitchFamily="49" charset="-122"/>
              <a:ea typeface="楷体" panose="02010609060101010101" pitchFamily="49" charset="-122"/>
            </a:endParaRPr>
          </a:p>
        </p:txBody>
      </p:sp>
      <p:sp>
        <p:nvSpPr>
          <p:cNvPr id="12" name="Rectangle 9">
            <a:extLst>
              <a:ext uri="{FF2B5EF4-FFF2-40B4-BE49-F238E27FC236}">
                <a16:creationId xmlns:a16="http://schemas.microsoft.com/office/drawing/2014/main" id="{FB917422-97C4-475C-B423-98286AA1E3AE}"/>
              </a:ext>
            </a:extLst>
          </p:cNvPr>
          <p:cNvSpPr>
            <a:spLocks noChangeArrowheads="1"/>
          </p:cNvSpPr>
          <p:nvPr/>
        </p:nvSpPr>
        <p:spPr bwMode="auto">
          <a:xfrm>
            <a:off x="362587" y="149492"/>
            <a:ext cx="5250421"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二、实验原理</a:t>
            </a:r>
            <a:r>
              <a:rPr lang="en-US" altLang="zh-CN" sz="3600" b="1" dirty="0">
                <a:solidFill>
                  <a:srgbClr val="0070C0"/>
                </a:solidFill>
                <a:latin typeface="楷体" panose="02010609060101010101" pitchFamily="49" charset="-122"/>
                <a:ea typeface="楷体" panose="02010609060101010101" pitchFamily="49" charset="-122"/>
                <a:cs typeface="+mn-ea"/>
                <a:sym typeface="+mn-lt"/>
              </a:rPr>
              <a:t>——</a:t>
            </a:r>
            <a:r>
              <a:rPr lang="zh-CN" altLang="en-US" sz="3600" b="1" dirty="0">
                <a:solidFill>
                  <a:srgbClr val="0070C0"/>
                </a:solidFill>
                <a:latin typeface="楷体" panose="02010609060101010101" pitchFamily="49" charset="-122"/>
                <a:ea typeface="楷体" panose="02010609060101010101" pitchFamily="49" charset="-122"/>
                <a:cs typeface="+mn-ea"/>
                <a:sym typeface="+mn-lt"/>
              </a:rPr>
              <a:t>牛顿环</a:t>
            </a:r>
          </a:p>
        </p:txBody>
      </p:sp>
      <p:pic>
        <p:nvPicPr>
          <p:cNvPr id="3" name="图片 2">
            <a:extLst>
              <a:ext uri="{FF2B5EF4-FFF2-40B4-BE49-F238E27FC236}">
                <a16:creationId xmlns:a16="http://schemas.microsoft.com/office/drawing/2014/main" id="{1DBDCC99-6435-45BF-8EFE-513886FC28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946" y="2328892"/>
            <a:ext cx="3348432" cy="3456764"/>
          </a:xfrm>
          <a:prstGeom prst="rect">
            <a:avLst/>
          </a:prstGeom>
        </p:spPr>
      </p:pic>
    </p:spTree>
    <p:extLst>
      <p:ext uri="{BB962C8B-B14F-4D97-AF65-F5344CB8AC3E}">
        <p14:creationId xmlns:p14="http://schemas.microsoft.com/office/powerpoint/2010/main" val="3909011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03" name="Rectangle 9">
            <a:extLst>
              <a:ext uri="{FF2B5EF4-FFF2-40B4-BE49-F238E27FC236}">
                <a16:creationId xmlns:a16="http://schemas.microsoft.com/office/drawing/2014/main" id="{ECF7729B-30A2-480A-A7FC-32D8B25638B4}"/>
              </a:ext>
            </a:extLst>
          </p:cNvPr>
          <p:cNvSpPr>
            <a:spLocks noChangeArrowheads="1"/>
          </p:cNvSpPr>
          <p:nvPr/>
        </p:nvSpPr>
        <p:spPr bwMode="auto">
          <a:xfrm>
            <a:off x="362588" y="149492"/>
            <a:ext cx="3719082"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二、实验原理</a:t>
            </a:r>
          </a:p>
        </p:txBody>
      </p:sp>
      <p:sp>
        <p:nvSpPr>
          <p:cNvPr id="10" name="Rectangle 2">
            <a:extLst>
              <a:ext uri="{FF2B5EF4-FFF2-40B4-BE49-F238E27FC236}">
                <a16:creationId xmlns:a16="http://schemas.microsoft.com/office/drawing/2014/main" id="{CABEF69C-BB4C-4FEF-99F2-791145AC1585}"/>
              </a:ext>
            </a:extLst>
          </p:cNvPr>
          <p:cNvSpPr>
            <a:spLocks noChangeArrowheads="1"/>
          </p:cNvSpPr>
          <p:nvPr/>
        </p:nvSpPr>
        <p:spPr bwMode="auto">
          <a:xfrm>
            <a:off x="332935" y="971663"/>
            <a:ext cx="6096000" cy="590931"/>
          </a:xfrm>
          <a:prstGeom prst="rect">
            <a:avLst/>
          </a:prstGeom>
          <a:noFill/>
          <a:ln w="9525">
            <a:noFill/>
            <a:miter lim="800000"/>
            <a:headEnd/>
            <a:tailEnd/>
          </a:ln>
          <a:effectLst/>
        </p:spPr>
        <p:txBody>
          <a:bodyPr wrap="square">
            <a:spAutoFit/>
          </a:bodyPr>
          <a:lstStyle/>
          <a:p>
            <a:pPr marL="742950" indent="-742950">
              <a:lnSpc>
                <a:spcPct val="90000"/>
              </a:lnSpc>
              <a:spcBef>
                <a:spcPct val="20000"/>
              </a:spcBef>
              <a:buFont typeface="+mj-ea"/>
              <a:buAutoNum type="circleNumDbPlain" startAt="2"/>
              <a:defRPr/>
            </a:pPr>
            <a:r>
              <a:rPr lang="zh-CN" altLang="en-US" sz="3600" b="1" dirty="0">
                <a:solidFill>
                  <a:srgbClr val="CC0000"/>
                </a:solidFill>
                <a:latin typeface="楷体" panose="02010609060101010101" pitchFamily="49" charset="-122"/>
                <a:ea typeface="楷体" panose="02010609060101010101" pitchFamily="49" charset="-122"/>
              </a:rPr>
              <a:t>牛顿环成因</a:t>
            </a:r>
            <a:endParaRPr lang="en-US" altLang="zh-CN" sz="3600" b="1" dirty="0">
              <a:solidFill>
                <a:srgbClr val="CC0000"/>
              </a:solidFill>
              <a:latin typeface="楷体" panose="02010609060101010101" pitchFamily="49" charset="-122"/>
              <a:ea typeface="楷体" panose="02010609060101010101" pitchFamily="49" charset="-122"/>
            </a:endParaRPr>
          </a:p>
        </p:txBody>
      </p:sp>
      <p:grpSp>
        <p:nvGrpSpPr>
          <p:cNvPr id="20" name="组合 19">
            <a:extLst>
              <a:ext uri="{FF2B5EF4-FFF2-40B4-BE49-F238E27FC236}">
                <a16:creationId xmlns:a16="http://schemas.microsoft.com/office/drawing/2014/main" id="{3D1D98D9-6AB4-41ED-9FAD-385A45541F76}"/>
              </a:ext>
            </a:extLst>
          </p:cNvPr>
          <p:cNvGrpSpPr/>
          <p:nvPr/>
        </p:nvGrpSpPr>
        <p:grpSpPr>
          <a:xfrm>
            <a:off x="3433100" y="1749331"/>
            <a:ext cx="3780830" cy="2707055"/>
            <a:chOff x="2135716" y="2478691"/>
            <a:chExt cx="3960285" cy="2813020"/>
          </a:xfrm>
        </p:grpSpPr>
        <p:grpSp>
          <p:nvGrpSpPr>
            <p:cNvPr id="18" name="组合 17">
              <a:extLst>
                <a:ext uri="{FF2B5EF4-FFF2-40B4-BE49-F238E27FC236}">
                  <a16:creationId xmlns:a16="http://schemas.microsoft.com/office/drawing/2014/main" id="{33B2C51A-15C7-4A16-94F6-0B63FD1C6886}"/>
                </a:ext>
              </a:extLst>
            </p:cNvPr>
            <p:cNvGrpSpPr/>
            <p:nvPr/>
          </p:nvGrpSpPr>
          <p:grpSpPr>
            <a:xfrm>
              <a:off x="2543304" y="4320634"/>
              <a:ext cx="3198736" cy="971077"/>
              <a:chOff x="2543304" y="4320634"/>
              <a:chExt cx="3198736" cy="971077"/>
            </a:xfrm>
          </p:grpSpPr>
          <p:sp>
            <p:nvSpPr>
              <p:cNvPr id="23" name="矩形 22">
                <a:extLst>
                  <a:ext uri="{FF2B5EF4-FFF2-40B4-BE49-F238E27FC236}">
                    <a16:creationId xmlns:a16="http://schemas.microsoft.com/office/drawing/2014/main" id="{4ECD93F3-BAC1-4C0C-BC4D-45489E59E65E}"/>
                  </a:ext>
                </a:extLst>
              </p:cNvPr>
              <p:cNvSpPr/>
              <p:nvPr/>
            </p:nvSpPr>
            <p:spPr>
              <a:xfrm>
                <a:off x="2543304" y="4320634"/>
                <a:ext cx="3198736" cy="914400"/>
              </a:xfrm>
              <a:prstGeom prst="rect">
                <a:avLst/>
              </a:prstGeom>
              <a:solidFill>
                <a:schemeClr val="accent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a:extLst>
                  <a:ext uri="{FF2B5EF4-FFF2-40B4-BE49-F238E27FC236}">
                    <a16:creationId xmlns:a16="http://schemas.microsoft.com/office/drawing/2014/main" id="{132D6DB7-3E38-45AB-90E3-919773120B4D}"/>
                  </a:ext>
                </a:extLst>
              </p:cNvPr>
              <p:cNvSpPr/>
              <p:nvPr/>
            </p:nvSpPr>
            <p:spPr>
              <a:xfrm>
                <a:off x="2558052" y="4869654"/>
                <a:ext cx="3183988" cy="422057"/>
              </a:xfrm>
              <a:prstGeom prst="rect">
                <a:avLst/>
              </a:prstGeom>
              <a:solidFill>
                <a:schemeClr val="bg2">
                  <a:lumMod val="9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5" name="矩形 14">
              <a:extLst>
                <a:ext uri="{FF2B5EF4-FFF2-40B4-BE49-F238E27FC236}">
                  <a16:creationId xmlns:a16="http://schemas.microsoft.com/office/drawing/2014/main" id="{57F180C7-0EAD-4BF9-B2E4-04044AB86467}"/>
                </a:ext>
              </a:extLst>
            </p:cNvPr>
            <p:cNvSpPr/>
            <p:nvPr/>
          </p:nvSpPr>
          <p:spPr>
            <a:xfrm>
              <a:off x="2543305" y="2478691"/>
              <a:ext cx="3552696" cy="91440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4" name="椭圆 13">
              <a:extLst>
                <a:ext uri="{FF2B5EF4-FFF2-40B4-BE49-F238E27FC236}">
                  <a16:creationId xmlns:a16="http://schemas.microsoft.com/office/drawing/2014/main" id="{DF8A21FA-627E-45DB-8C3A-01D3C36A0D99}"/>
                </a:ext>
              </a:extLst>
            </p:cNvPr>
            <p:cNvSpPr/>
            <p:nvPr/>
          </p:nvSpPr>
          <p:spPr>
            <a:xfrm>
              <a:off x="2330245" y="2935891"/>
              <a:ext cx="3608892" cy="1903263"/>
            </a:xfrm>
            <a:prstGeom prst="ellipse">
              <a:avLst/>
            </a:prstGeom>
            <a:solidFill>
              <a:schemeClr val="bg2">
                <a:lumMod val="90000"/>
              </a:schemeClr>
            </a:solidFill>
            <a:ln w="254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60F54231-3169-4EBC-91C8-602A325BD7BF}"/>
                </a:ext>
              </a:extLst>
            </p:cNvPr>
            <p:cNvSpPr/>
            <p:nvPr/>
          </p:nvSpPr>
          <p:spPr>
            <a:xfrm>
              <a:off x="2135716" y="2905391"/>
              <a:ext cx="3891908" cy="1415243"/>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24" name="直接连接符 23">
            <a:extLst>
              <a:ext uri="{FF2B5EF4-FFF2-40B4-BE49-F238E27FC236}">
                <a16:creationId xmlns:a16="http://schemas.microsoft.com/office/drawing/2014/main" id="{2393BAEA-AD89-4239-B074-90A5FBC4B5C1}"/>
              </a:ext>
            </a:extLst>
          </p:cNvPr>
          <p:cNvCxnSpPr>
            <a:cxnSpLocks/>
          </p:cNvCxnSpPr>
          <p:nvPr/>
        </p:nvCxnSpPr>
        <p:spPr>
          <a:xfrm>
            <a:off x="3370544" y="3508315"/>
            <a:ext cx="3778107" cy="14286"/>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76A40A6F-7DB7-4C2B-8565-FD14FD1C3842}"/>
              </a:ext>
            </a:extLst>
          </p:cNvPr>
          <p:cNvCxnSpPr>
            <a:cxnSpLocks/>
          </p:cNvCxnSpPr>
          <p:nvPr/>
        </p:nvCxnSpPr>
        <p:spPr>
          <a:xfrm>
            <a:off x="5323514" y="926380"/>
            <a:ext cx="32639" cy="4808276"/>
          </a:xfrm>
          <a:prstGeom prst="line">
            <a:avLst/>
          </a:prstGeom>
          <a:ln w="2540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108CF0F9-9B8E-4562-8D7C-86DA988B74A6}"/>
              </a:ext>
            </a:extLst>
          </p:cNvPr>
          <p:cNvCxnSpPr/>
          <p:nvPr/>
        </p:nvCxnSpPr>
        <p:spPr>
          <a:xfrm>
            <a:off x="5323514" y="926380"/>
            <a:ext cx="1552494" cy="25819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6C1D5763-CDB7-4AD4-BAC6-B8A4A1CE3F9C}"/>
              </a:ext>
            </a:extLst>
          </p:cNvPr>
          <p:cNvSpPr txBox="1"/>
          <p:nvPr/>
        </p:nvSpPr>
        <p:spPr>
          <a:xfrm>
            <a:off x="6230165" y="1863452"/>
            <a:ext cx="838801" cy="621984"/>
          </a:xfrm>
          <a:prstGeom prst="rect">
            <a:avLst/>
          </a:prstGeom>
          <a:noFill/>
        </p:spPr>
        <p:txBody>
          <a:bodyPr wrap="square" rtlCol="0">
            <a:spAutoFit/>
          </a:bodyPr>
          <a:lstStyle/>
          <a:p>
            <a:r>
              <a:rPr lang="en-US" altLang="zh-CN" sz="3600" b="1" i="1" dirty="0">
                <a:solidFill>
                  <a:srgbClr val="FF0000"/>
                </a:solidFill>
                <a:latin typeface="Times New Roman" panose="02020603050405020304" pitchFamily="18" charset="0"/>
                <a:cs typeface="Times New Roman" panose="02020603050405020304" pitchFamily="18" charset="0"/>
              </a:rPr>
              <a:t>R</a:t>
            </a:r>
            <a:endParaRPr lang="zh-CN" altLang="en-US" sz="3600" b="1" i="1" dirty="0">
              <a:solidFill>
                <a:srgbClr val="FF0000"/>
              </a:solidFill>
              <a:latin typeface="Times New Roman" panose="02020603050405020304" pitchFamily="18" charset="0"/>
              <a:cs typeface="Times New Roman" panose="02020603050405020304" pitchFamily="18" charset="0"/>
            </a:endParaRPr>
          </a:p>
        </p:txBody>
      </p:sp>
      <p:sp>
        <p:nvSpPr>
          <p:cNvPr id="75" name="文本框 74">
            <a:extLst>
              <a:ext uri="{FF2B5EF4-FFF2-40B4-BE49-F238E27FC236}">
                <a16:creationId xmlns:a16="http://schemas.microsoft.com/office/drawing/2014/main" id="{0AA05B95-55F9-4F93-88B7-871B2DB3B8A1}"/>
              </a:ext>
            </a:extLst>
          </p:cNvPr>
          <p:cNvSpPr txBox="1"/>
          <p:nvPr/>
        </p:nvSpPr>
        <p:spPr>
          <a:xfrm>
            <a:off x="6819873" y="3398893"/>
            <a:ext cx="838801" cy="621984"/>
          </a:xfrm>
          <a:prstGeom prst="rect">
            <a:avLst/>
          </a:prstGeom>
          <a:noFill/>
        </p:spPr>
        <p:txBody>
          <a:bodyPr wrap="square" rtlCol="0">
            <a:spAutoFit/>
          </a:bodyPr>
          <a:lstStyle/>
          <a:p>
            <a:r>
              <a:rPr lang="en-US" altLang="zh-CN" sz="3600" b="1" i="1" dirty="0" err="1">
                <a:solidFill>
                  <a:srgbClr val="FF0000"/>
                </a:solidFill>
                <a:latin typeface="Times New Roman" panose="02020603050405020304" pitchFamily="18" charset="0"/>
                <a:cs typeface="Times New Roman" panose="02020603050405020304" pitchFamily="18" charset="0"/>
              </a:rPr>
              <a:t>e</a:t>
            </a:r>
            <a:r>
              <a:rPr lang="en-US" altLang="zh-CN" sz="3600" b="1" i="1" baseline="-25000" dirty="0" err="1">
                <a:solidFill>
                  <a:srgbClr val="FF0000"/>
                </a:solidFill>
                <a:latin typeface="Times New Roman" panose="02020603050405020304" pitchFamily="18" charset="0"/>
                <a:cs typeface="Times New Roman" panose="02020603050405020304" pitchFamily="18" charset="0"/>
              </a:rPr>
              <a:t>k</a:t>
            </a:r>
            <a:endParaRPr lang="zh-CN" altLang="en-US" sz="3600" b="1" i="1" baseline="-25000" dirty="0">
              <a:solidFill>
                <a:srgbClr val="FF0000"/>
              </a:solidFill>
              <a:latin typeface="Times New Roman" panose="02020603050405020304" pitchFamily="18" charset="0"/>
              <a:cs typeface="Times New Roman" panose="02020603050405020304" pitchFamily="18" charset="0"/>
            </a:endParaRPr>
          </a:p>
        </p:txBody>
      </p:sp>
      <p:cxnSp>
        <p:nvCxnSpPr>
          <p:cNvPr id="38" name="直接箭头连接符 37">
            <a:extLst>
              <a:ext uri="{FF2B5EF4-FFF2-40B4-BE49-F238E27FC236}">
                <a16:creationId xmlns:a16="http://schemas.microsoft.com/office/drawing/2014/main" id="{79F08923-074F-402B-9EF4-4D6801F4B32F}"/>
              </a:ext>
            </a:extLst>
          </p:cNvPr>
          <p:cNvCxnSpPr>
            <a:cxnSpLocks/>
          </p:cNvCxnSpPr>
          <p:nvPr/>
        </p:nvCxnSpPr>
        <p:spPr>
          <a:xfrm flipV="1">
            <a:off x="6864716" y="3521889"/>
            <a:ext cx="0" cy="528339"/>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0" name="Line 13">
            <a:extLst>
              <a:ext uri="{FF2B5EF4-FFF2-40B4-BE49-F238E27FC236}">
                <a16:creationId xmlns:a16="http://schemas.microsoft.com/office/drawing/2014/main" id="{50E7DB38-E16A-4DB1-AAAF-4063E44A025F}"/>
              </a:ext>
            </a:extLst>
          </p:cNvPr>
          <p:cNvSpPr>
            <a:spLocks noChangeShapeType="1"/>
          </p:cNvSpPr>
          <p:nvPr/>
        </p:nvSpPr>
        <p:spPr bwMode="auto">
          <a:xfrm flipH="1">
            <a:off x="4007735" y="1134848"/>
            <a:ext cx="21756" cy="2400616"/>
          </a:xfrm>
          <a:prstGeom prst="line">
            <a:avLst/>
          </a:prstGeom>
          <a:noFill/>
          <a:ln w="63500">
            <a:solidFill>
              <a:schemeClr val="accent4"/>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graphicFrame>
        <p:nvGraphicFramePr>
          <p:cNvPr id="92" name="Object 24">
            <a:extLst>
              <a:ext uri="{FF2B5EF4-FFF2-40B4-BE49-F238E27FC236}">
                <a16:creationId xmlns:a16="http://schemas.microsoft.com/office/drawing/2014/main" id="{804C3B8E-1B50-4E0A-91F9-7E76316CF34A}"/>
              </a:ext>
            </a:extLst>
          </p:cNvPr>
          <p:cNvGraphicFramePr>
            <a:graphicFrameLocks/>
          </p:cNvGraphicFramePr>
          <p:nvPr>
            <p:extLst>
              <p:ext uri="{D42A27DB-BD31-4B8C-83A1-F6EECF244321}">
                <p14:modId xmlns:p14="http://schemas.microsoft.com/office/powerpoint/2010/main" val="3969406162"/>
              </p:ext>
            </p:extLst>
          </p:nvPr>
        </p:nvGraphicFramePr>
        <p:xfrm>
          <a:off x="4000047" y="1333773"/>
          <a:ext cx="801976" cy="530491"/>
        </p:xfrm>
        <a:graphic>
          <a:graphicData uri="http://schemas.openxmlformats.org/presentationml/2006/ole">
            <mc:AlternateContent xmlns:mc="http://schemas.openxmlformats.org/markup-compatibility/2006">
              <mc:Choice xmlns:v="urn:schemas-microsoft-com:vml" Requires="v">
                <p:oleObj name="Equation" r:id="rId3" imgW="139680" imgH="177480" progId="Equation.DSMT4">
                  <p:embed/>
                </p:oleObj>
              </mc:Choice>
              <mc:Fallback>
                <p:oleObj name="Equation" r:id="rId3" imgW="139680" imgH="177480" progId="Equation.DSMT4">
                  <p:embed/>
                  <p:pic>
                    <p:nvPicPr>
                      <p:cNvPr id="53" name="Object 24">
                        <a:extLst>
                          <a:ext uri="{FF2B5EF4-FFF2-40B4-BE49-F238E27FC236}">
                            <a16:creationId xmlns:a16="http://schemas.microsoft.com/office/drawing/2014/main" id="{ECCFB898-24CF-4C67-9F7A-B25827A69966}"/>
                          </a:ext>
                        </a:extLst>
                      </p:cNvPr>
                      <p:cNvPicPr>
                        <a:picLocks noChangeArrowheads="1"/>
                      </p:cNvPicPr>
                      <p:nvPr/>
                    </p:nvPicPr>
                    <p:blipFill>
                      <a:blip r:embed="rId4"/>
                      <a:srcRect/>
                      <a:stretch>
                        <a:fillRect/>
                      </a:stretch>
                    </p:blipFill>
                    <p:spPr bwMode="auto">
                      <a:xfrm>
                        <a:off x="4000047" y="1333773"/>
                        <a:ext cx="801976" cy="530491"/>
                      </a:xfrm>
                      <a:prstGeom prst="rect">
                        <a:avLst/>
                      </a:prstGeom>
                      <a:noFill/>
                      <a:ln>
                        <a:noFill/>
                      </a:ln>
                    </p:spPr>
                  </p:pic>
                </p:oleObj>
              </mc:Fallback>
            </mc:AlternateContent>
          </a:graphicData>
        </a:graphic>
      </p:graphicFrame>
      <p:sp>
        <p:nvSpPr>
          <p:cNvPr id="97" name="Line 13">
            <a:extLst>
              <a:ext uri="{FF2B5EF4-FFF2-40B4-BE49-F238E27FC236}">
                <a16:creationId xmlns:a16="http://schemas.microsoft.com/office/drawing/2014/main" id="{0A1AEFDE-6C9D-4BED-B24B-0ED5A981021A}"/>
              </a:ext>
            </a:extLst>
          </p:cNvPr>
          <p:cNvSpPr>
            <a:spLocks noChangeShapeType="1"/>
          </p:cNvSpPr>
          <p:nvPr/>
        </p:nvSpPr>
        <p:spPr bwMode="auto">
          <a:xfrm flipV="1">
            <a:off x="4006401" y="2115316"/>
            <a:ext cx="22806" cy="1579283"/>
          </a:xfrm>
          <a:prstGeom prst="line">
            <a:avLst/>
          </a:prstGeom>
          <a:noFill/>
          <a:ln w="63500">
            <a:solidFill>
              <a:srgbClr val="00B05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sp>
        <p:nvSpPr>
          <p:cNvPr id="98" name="Line 13">
            <a:extLst>
              <a:ext uri="{FF2B5EF4-FFF2-40B4-BE49-F238E27FC236}">
                <a16:creationId xmlns:a16="http://schemas.microsoft.com/office/drawing/2014/main" id="{9A581583-C411-49B0-922D-B721585C9A8A}"/>
              </a:ext>
            </a:extLst>
          </p:cNvPr>
          <p:cNvSpPr>
            <a:spLocks noChangeShapeType="1"/>
          </p:cNvSpPr>
          <p:nvPr/>
        </p:nvSpPr>
        <p:spPr bwMode="auto">
          <a:xfrm flipV="1">
            <a:off x="4009893" y="2996699"/>
            <a:ext cx="19314" cy="1041216"/>
          </a:xfrm>
          <a:prstGeom prst="line">
            <a:avLst/>
          </a:prstGeom>
          <a:noFill/>
          <a:ln w="63500">
            <a:solidFill>
              <a:srgbClr val="7030A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dirty="0"/>
          </a:p>
        </p:txBody>
      </p:sp>
      <p:sp>
        <p:nvSpPr>
          <p:cNvPr id="96" name="矩形 95">
            <a:extLst>
              <a:ext uri="{FF2B5EF4-FFF2-40B4-BE49-F238E27FC236}">
                <a16:creationId xmlns:a16="http://schemas.microsoft.com/office/drawing/2014/main" id="{D71D48D5-2BF9-41A8-A610-F2F31E08820D}"/>
              </a:ext>
            </a:extLst>
          </p:cNvPr>
          <p:cNvSpPr/>
          <p:nvPr/>
        </p:nvSpPr>
        <p:spPr>
          <a:xfrm>
            <a:off x="82088" y="5297904"/>
            <a:ext cx="3649261" cy="1384995"/>
          </a:xfrm>
          <a:prstGeom prst="rect">
            <a:avLst/>
          </a:prstGeom>
        </p:spPr>
        <p:txBody>
          <a:bodyPr wrap="square">
            <a:spAutoFit/>
          </a:bodyPr>
          <a:lstStyle/>
          <a:p>
            <a:pPr algn="just"/>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薄膜厚度相同的地方形成同样的干涉条纹，故称</a:t>
            </a:r>
            <a:r>
              <a:rPr lang="zh-CN" altLang="en-US"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等厚干涉</a:t>
            </a:r>
            <a:r>
              <a:rPr lang="zh-CN" altLang="en-US" sz="2800" b="1" dirty="0">
                <a:latin typeface="Times New Roman" panose="02020603050405020304" pitchFamily="18" charset="0"/>
                <a:ea typeface="楷体" panose="02010609060101010101" pitchFamily="49" charset="-122"/>
                <a:cs typeface="Times New Roman" panose="02020603050405020304" pitchFamily="18" charset="0"/>
              </a:rPr>
              <a:t>。</a:t>
            </a:r>
          </a:p>
        </p:txBody>
      </p:sp>
      <p:sp>
        <p:nvSpPr>
          <p:cNvPr id="86" name="标注: 线形 85">
            <a:extLst>
              <a:ext uri="{FF2B5EF4-FFF2-40B4-BE49-F238E27FC236}">
                <a16:creationId xmlns:a16="http://schemas.microsoft.com/office/drawing/2014/main" id="{AAB19658-AA7D-4841-A94F-042EDF2C52EB}"/>
              </a:ext>
            </a:extLst>
          </p:cNvPr>
          <p:cNvSpPr/>
          <p:nvPr/>
        </p:nvSpPr>
        <p:spPr>
          <a:xfrm>
            <a:off x="192745" y="1754680"/>
            <a:ext cx="3410159" cy="681417"/>
          </a:xfrm>
          <a:prstGeom prst="borderCallout1">
            <a:avLst>
              <a:gd name="adj1" fmla="val 49169"/>
              <a:gd name="adj2" fmla="val 100021"/>
              <a:gd name="adj3" fmla="val 50954"/>
              <a:gd name="adj4" fmla="val 114318"/>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入射光线</a:t>
            </a:r>
          </a:p>
        </p:txBody>
      </p:sp>
      <p:sp>
        <p:nvSpPr>
          <p:cNvPr id="94" name="标注: 线形 93">
            <a:extLst>
              <a:ext uri="{FF2B5EF4-FFF2-40B4-BE49-F238E27FC236}">
                <a16:creationId xmlns:a16="http://schemas.microsoft.com/office/drawing/2014/main" id="{6B8CC390-ACAC-4B46-A7BB-1594B7775BD7}"/>
              </a:ext>
            </a:extLst>
          </p:cNvPr>
          <p:cNvSpPr/>
          <p:nvPr/>
        </p:nvSpPr>
        <p:spPr>
          <a:xfrm>
            <a:off x="189378" y="2542953"/>
            <a:ext cx="3434683" cy="741053"/>
          </a:xfrm>
          <a:prstGeom prst="borderCallout1">
            <a:avLst>
              <a:gd name="adj1" fmla="val 49169"/>
              <a:gd name="adj2" fmla="val 100021"/>
              <a:gd name="adj3" fmla="val 48789"/>
              <a:gd name="adj4" fmla="val 111352"/>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上表面反射光线</a:t>
            </a:r>
          </a:p>
        </p:txBody>
      </p:sp>
      <p:sp>
        <p:nvSpPr>
          <p:cNvPr id="95" name="标注: 线形 94">
            <a:extLst>
              <a:ext uri="{FF2B5EF4-FFF2-40B4-BE49-F238E27FC236}">
                <a16:creationId xmlns:a16="http://schemas.microsoft.com/office/drawing/2014/main" id="{978DA95D-435A-4E2A-AA98-011435010599}"/>
              </a:ext>
            </a:extLst>
          </p:cNvPr>
          <p:cNvSpPr/>
          <p:nvPr/>
        </p:nvSpPr>
        <p:spPr>
          <a:xfrm>
            <a:off x="174284" y="3384708"/>
            <a:ext cx="3490658" cy="615746"/>
          </a:xfrm>
          <a:prstGeom prst="borderCallout1">
            <a:avLst>
              <a:gd name="adj1" fmla="val 49169"/>
              <a:gd name="adj2" fmla="val 100021"/>
              <a:gd name="adj3" fmla="val 48789"/>
              <a:gd name="adj4" fmla="val 110645"/>
            </a:avLst>
          </a:prstGeom>
          <a:gradFill>
            <a:gsLst>
              <a:gs pos="20000">
                <a:schemeClr val="accent6">
                  <a:lumMod val="5000"/>
                  <a:lumOff val="95000"/>
                </a:schemeClr>
              </a:gs>
              <a:gs pos="83000">
                <a:srgbClr val="EA8DF9"/>
              </a:gs>
              <a:gs pos="100000">
                <a:srgbClr val="E1AFFF"/>
              </a:gs>
            </a:gsLst>
            <a:lin ang="5400000" scaled="1"/>
          </a:gra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dirty="0">
                <a:solidFill>
                  <a:schemeClr val="tx1"/>
                </a:solidFill>
                <a:latin typeface="Times New Roman" panose="02020603050405020304" pitchFamily="18" charset="0"/>
                <a:ea typeface="楷体" panose="02010609060101010101" pitchFamily="49" charset="-122"/>
                <a:cs typeface="Times New Roman" panose="02020603050405020304" pitchFamily="18" charset="0"/>
              </a:rPr>
              <a:t>下表面反射光线</a:t>
            </a:r>
          </a:p>
        </p:txBody>
      </p:sp>
      <p:pic>
        <p:nvPicPr>
          <p:cNvPr id="117" name="Picture 4" descr="Actual Newton's rings fringe pattern. | Download Scientific Diagram">
            <a:extLst>
              <a:ext uri="{FF2B5EF4-FFF2-40B4-BE49-F238E27FC236}">
                <a16:creationId xmlns:a16="http://schemas.microsoft.com/office/drawing/2014/main" id="{82118AD2-0F3E-4F85-ADE9-00055112C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299" y="4486656"/>
            <a:ext cx="3028417" cy="2271313"/>
          </a:xfrm>
          <a:prstGeom prst="rect">
            <a:avLst/>
          </a:prstGeom>
          <a:noFill/>
          <a:extLst>
            <a:ext uri="{909E8E84-426E-40DD-AFC4-6F175D3DCCD1}">
              <a14:hiddenFill xmlns:a14="http://schemas.microsoft.com/office/drawing/2010/main">
                <a:solidFill>
                  <a:srgbClr val="FFFFFF"/>
                </a:solidFill>
              </a14:hiddenFill>
            </a:ext>
          </a:extLst>
        </p:spPr>
      </p:pic>
      <p:sp>
        <p:nvSpPr>
          <p:cNvPr id="121" name="标注: 线形 120">
            <a:extLst>
              <a:ext uri="{FF2B5EF4-FFF2-40B4-BE49-F238E27FC236}">
                <a16:creationId xmlns:a16="http://schemas.microsoft.com/office/drawing/2014/main" id="{4260E328-D21A-41DD-B286-3D171A99F8CE}"/>
              </a:ext>
            </a:extLst>
          </p:cNvPr>
          <p:cNvSpPr/>
          <p:nvPr/>
        </p:nvSpPr>
        <p:spPr>
          <a:xfrm>
            <a:off x="907820" y="4288790"/>
            <a:ext cx="2281325" cy="912718"/>
          </a:xfrm>
          <a:prstGeom prst="borderCallout1">
            <a:avLst>
              <a:gd name="adj1" fmla="val 49169"/>
              <a:gd name="adj2" fmla="val 100021"/>
              <a:gd name="adj3" fmla="val 48889"/>
              <a:gd name="adj4" fmla="val 128067"/>
            </a:avLst>
          </a:prstGeom>
          <a:gradFill flip="none" rotWithShape="1">
            <a:gsLst>
              <a:gs pos="0">
                <a:srgbClr val="FF0000">
                  <a:alpha val="52000"/>
                </a:srgbClr>
              </a:gs>
              <a:gs pos="23000">
                <a:schemeClr val="accent4"/>
              </a:gs>
              <a:gs pos="38000">
                <a:srgbClr val="FFE000"/>
              </a:gs>
              <a:gs pos="53000">
                <a:srgbClr val="80C828"/>
              </a:gs>
              <a:gs pos="68000">
                <a:srgbClr val="579F6F"/>
              </a:gs>
              <a:gs pos="81000">
                <a:srgbClr val="3453A6"/>
              </a:gs>
              <a:gs pos="99000">
                <a:srgbClr val="76058D"/>
              </a:gs>
            </a:gsLst>
            <a:lin ang="16200000" scaled="1"/>
            <a:tileRect/>
          </a:gra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牛 顿 环</a:t>
            </a:r>
          </a:p>
        </p:txBody>
      </p:sp>
      <p:grpSp>
        <p:nvGrpSpPr>
          <p:cNvPr id="30" name="组合 29"/>
          <p:cNvGrpSpPr/>
          <p:nvPr/>
        </p:nvGrpSpPr>
        <p:grpSpPr>
          <a:xfrm>
            <a:off x="7670142" y="1080789"/>
            <a:ext cx="3025125" cy="3407259"/>
            <a:chOff x="9506558" y="117689"/>
            <a:chExt cx="1836433" cy="2121433"/>
          </a:xfrm>
        </p:grpSpPr>
        <p:pic>
          <p:nvPicPr>
            <p:cNvPr id="31" name="图片 30"/>
            <p:cNvPicPr>
              <a:picLocks noChangeAspect="1"/>
            </p:cNvPicPr>
            <p:nvPr/>
          </p:nvPicPr>
          <p:blipFill rotWithShape="1">
            <a:blip r:embed="rId6">
              <a:extLst>
                <a:ext uri="{28A0092B-C50C-407E-A947-70E740481C1C}">
                  <a14:useLocalDpi xmlns:a14="http://schemas.microsoft.com/office/drawing/2010/main" val="0"/>
                </a:ext>
              </a:extLst>
            </a:blip>
            <a:srcRect l="61632" t="30830" r="-335" b="3471"/>
            <a:stretch>
              <a:fillRect/>
            </a:stretch>
          </p:blipFill>
          <p:spPr>
            <a:xfrm>
              <a:off x="9506558" y="117689"/>
              <a:ext cx="1836433" cy="2121433"/>
            </a:xfrm>
            <a:prstGeom prst="rect">
              <a:avLst/>
            </a:prstGeom>
          </p:spPr>
        </p:pic>
        <p:sp>
          <p:nvSpPr>
            <p:cNvPr id="32" name="文本框 31"/>
            <p:cNvSpPr txBox="1"/>
            <p:nvPr/>
          </p:nvSpPr>
          <p:spPr>
            <a:xfrm>
              <a:off x="9779831" y="638197"/>
              <a:ext cx="550236" cy="369332"/>
            </a:xfrm>
            <a:prstGeom prst="rect">
              <a:avLst/>
            </a:prstGeom>
            <a:noFill/>
          </p:spPr>
          <p:txBody>
            <a:bodyPr wrap="square" rtlCol="0">
              <a:spAutoFit/>
            </a:bodyPr>
            <a:lstStyle/>
            <a:p>
              <a:r>
                <a:rPr lang="en-US" altLang="zh-CN" dirty="0"/>
                <a:t>1</a:t>
              </a:r>
              <a:endParaRPr lang="zh-CN" altLang="en-US" dirty="0"/>
            </a:p>
          </p:txBody>
        </p:sp>
        <p:sp>
          <p:nvSpPr>
            <p:cNvPr id="33" name="文本框 32"/>
            <p:cNvSpPr txBox="1"/>
            <p:nvPr/>
          </p:nvSpPr>
          <p:spPr>
            <a:xfrm>
              <a:off x="10062774" y="417931"/>
              <a:ext cx="301686" cy="369332"/>
            </a:xfrm>
            <a:prstGeom prst="rect">
              <a:avLst/>
            </a:prstGeom>
            <a:noFill/>
          </p:spPr>
          <p:txBody>
            <a:bodyPr wrap="none" rtlCol="0">
              <a:spAutoFit/>
            </a:bodyPr>
            <a:lstStyle/>
            <a:p>
              <a:r>
                <a:rPr lang="en-US" altLang="zh-CN" dirty="0"/>
                <a:t>2</a:t>
              </a:r>
              <a:endParaRPr lang="zh-CN" altLang="en-US" dirty="0"/>
            </a:p>
          </p:txBody>
        </p:sp>
      </p:grpSp>
      <p:sp>
        <p:nvSpPr>
          <p:cNvPr id="34" name="流程图: 接点 33"/>
          <p:cNvSpPr/>
          <p:nvPr/>
        </p:nvSpPr>
        <p:spPr>
          <a:xfrm>
            <a:off x="6524677" y="3223801"/>
            <a:ext cx="631662" cy="620801"/>
          </a:xfrm>
          <a:prstGeom prst="flowChartConnector">
            <a:avLst/>
          </a:prstGeom>
          <a:no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a:extLst>
              <a:ext uri="{FF2B5EF4-FFF2-40B4-BE49-F238E27FC236}">
                <a16:creationId xmlns:a16="http://schemas.microsoft.com/office/drawing/2014/main" id="{0EC34E6D-6339-4123-BD31-F5C8D12F0A50}"/>
              </a:ext>
            </a:extLst>
          </p:cNvPr>
          <p:cNvCxnSpPr>
            <a:cxnSpLocks/>
          </p:cNvCxnSpPr>
          <p:nvPr/>
        </p:nvCxnSpPr>
        <p:spPr>
          <a:xfrm>
            <a:off x="5329339" y="3505735"/>
            <a:ext cx="1579325" cy="1246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2CC1FB0D-A0D6-46A1-9F3F-791D64A432B5}"/>
              </a:ext>
            </a:extLst>
          </p:cNvPr>
          <p:cNvSpPr txBox="1"/>
          <p:nvPr/>
        </p:nvSpPr>
        <p:spPr>
          <a:xfrm>
            <a:off x="5422425" y="2862044"/>
            <a:ext cx="786354" cy="564526"/>
          </a:xfrm>
          <a:prstGeom prst="rect">
            <a:avLst/>
          </a:prstGeom>
          <a:noFill/>
        </p:spPr>
        <p:txBody>
          <a:bodyPr wrap="square" rtlCol="0">
            <a:spAutoFit/>
          </a:bodyPr>
          <a:lstStyle/>
          <a:p>
            <a:r>
              <a:rPr lang="en-US" altLang="zh-CN" sz="3600" b="1" i="1" dirty="0" err="1">
                <a:solidFill>
                  <a:srgbClr val="FF0000"/>
                </a:solidFill>
                <a:latin typeface="Times New Roman" panose="02020603050405020304" pitchFamily="18" charset="0"/>
                <a:cs typeface="Times New Roman" panose="02020603050405020304" pitchFamily="18" charset="0"/>
              </a:rPr>
              <a:t>r</a:t>
            </a:r>
            <a:r>
              <a:rPr lang="en-US" altLang="zh-CN" sz="3600" b="1" i="1" baseline="-25000" dirty="0" err="1">
                <a:solidFill>
                  <a:srgbClr val="FF0000"/>
                </a:solidFill>
                <a:latin typeface="Times New Roman" panose="02020603050405020304" pitchFamily="18" charset="0"/>
                <a:cs typeface="Times New Roman" panose="02020603050405020304" pitchFamily="18" charset="0"/>
              </a:rPr>
              <a:t>k</a:t>
            </a:r>
            <a:endParaRPr lang="zh-CN" altLang="en-US" sz="3600" b="1" i="1" baseline="-25000" dirty="0">
              <a:solidFill>
                <a:srgbClr val="FF0000"/>
              </a:solidFill>
              <a:latin typeface="Times New Roman" panose="02020603050405020304" pitchFamily="18" charset="0"/>
              <a:cs typeface="Times New Roman" panose="02020603050405020304" pitchFamily="18" charset="0"/>
            </a:endParaRPr>
          </a:p>
        </p:txBody>
      </p:sp>
      <p:graphicFrame>
        <p:nvGraphicFramePr>
          <p:cNvPr id="39" name="Object 4">
            <a:extLst>
              <a:ext uri="{FF2B5EF4-FFF2-40B4-BE49-F238E27FC236}">
                <a16:creationId xmlns:a16="http://schemas.microsoft.com/office/drawing/2014/main" id="{C8EB6BF9-BDD6-4C19-8E2C-13FBEDA91F99}"/>
              </a:ext>
            </a:extLst>
          </p:cNvPr>
          <p:cNvGraphicFramePr>
            <a:graphicFrameLocks noChangeAspect="1"/>
          </p:cNvGraphicFramePr>
          <p:nvPr>
            <p:extLst>
              <p:ext uri="{D42A27DB-BD31-4B8C-83A1-F6EECF244321}">
                <p14:modId xmlns:p14="http://schemas.microsoft.com/office/powerpoint/2010/main" val="3244705231"/>
              </p:ext>
            </p:extLst>
          </p:nvPr>
        </p:nvGraphicFramePr>
        <p:xfrm>
          <a:off x="8494382" y="4652642"/>
          <a:ext cx="1854200" cy="981075"/>
        </p:xfrm>
        <a:graphic>
          <a:graphicData uri="http://schemas.openxmlformats.org/presentationml/2006/ole">
            <mc:AlternateContent xmlns:mc="http://schemas.openxmlformats.org/markup-compatibility/2006">
              <mc:Choice xmlns:v="urn:schemas-microsoft-com:vml" Requires="v">
                <p:oleObj name="Equation" r:id="rId7" imgW="749160" imgH="393480" progId="Equation.DSMT4">
                  <p:embed/>
                </p:oleObj>
              </mc:Choice>
              <mc:Fallback>
                <p:oleObj name="Equation" r:id="rId7" imgW="749160" imgH="393480" progId="Equation.DSMT4">
                  <p:embed/>
                  <p:pic>
                    <p:nvPicPr>
                      <p:cNvPr id="44"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8"/>
                      <a:srcRect/>
                      <a:stretch>
                        <a:fillRect/>
                      </a:stretch>
                    </p:blipFill>
                    <p:spPr bwMode="auto">
                      <a:xfrm>
                        <a:off x="8494382" y="4652642"/>
                        <a:ext cx="1854200" cy="981075"/>
                      </a:xfrm>
                      <a:prstGeom prst="rect">
                        <a:avLst/>
                      </a:prstGeom>
                      <a:noFill/>
                    </p:spPr>
                  </p:pic>
                </p:oleObj>
              </mc:Fallback>
            </mc:AlternateContent>
          </a:graphicData>
        </a:graphic>
      </p:graphicFrame>
      <p:sp>
        <p:nvSpPr>
          <p:cNvPr id="40" name="文本框 39">
            <a:extLst>
              <a:ext uri="{FF2B5EF4-FFF2-40B4-BE49-F238E27FC236}">
                <a16:creationId xmlns:a16="http://schemas.microsoft.com/office/drawing/2014/main" id="{D51CA76F-8789-45CE-82EF-74FA386F0B3E}"/>
              </a:ext>
            </a:extLst>
          </p:cNvPr>
          <p:cNvSpPr txBox="1"/>
          <p:nvPr/>
        </p:nvSpPr>
        <p:spPr>
          <a:xfrm>
            <a:off x="7064174" y="5672749"/>
            <a:ext cx="4949737" cy="954107"/>
          </a:xfrm>
          <a:prstGeom prst="rect">
            <a:avLst/>
          </a:prstGeom>
          <a:noFill/>
        </p:spPr>
        <p:txBody>
          <a:bodyPr wrap="square" rtlCol="0">
            <a:spAutoFit/>
          </a:bodyPr>
          <a:lstStyle/>
          <a:p>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光疏（空气）射向光密（玻璃）介质考虑</a:t>
            </a:r>
            <a:r>
              <a:rPr lang="zh-CN" altLang="en-US"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半波损失</a:t>
            </a:r>
          </a:p>
        </p:txBody>
      </p:sp>
      <p:graphicFrame>
        <p:nvGraphicFramePr>
          <p:cNvPr id="41" name="Object 4">
            <a:extLst>
              <a:ext uri="{FF2B5EF4-FFF2-40B4-BE49-F238E27FC236}">
                <a16:creationId xmlns:a16="http://schemas.microsoft.com/office/drawing/2014/main" id="{C8EB6BF9-BDD6-4C19-8E2C-13FBEDA91F99}"/>
              </a:ext>
            </a:extLst>
          </p:cNvPr>
          <p:cNvGraphicFramePr>
            <a:graphicFrameLocks noChangeAspect="1"/>
          </p:cNvGraphicFramePr>
          <p:nvPr>
            <p:extLst>
              <p:ext uri="{D42A27DB-BD31-4B8C-83A1-F6EECF244321}">
                <p14:modId xmlns:p14="http://schemas.microsoft.com/office/powerpoint/2010/main" val="2077068378"/>
              </p:ext>
            </p:extLst>
          </p:nvPr>
        </p:nvGraphicFramePr>
        <p:xfrm>
          <a:off x="4144445" y="3452237"/>
          <a:ext cx="1195388" cy="569912"/>
        </p:xfrm>
        <a:graphic>
          <a:graphicData uri="http://schemas.openxmlformats.org/presentationml/2006/ole">
            <mc:AlternateContent xmlns:mc="http://schemas.openxmlformats.org/markup-compatibility/2006">
              <mc:Choice xmlns:v="urn:schemas-microsoft-com:vml" Requires="v">
                <p:oleObj name="Equation" r:id="rId9" imgW="482400" imgH="228600" progId="Equation.DSMT4">
                  <p:embed/>
                </p:oleObj>
              </mc:Choice>
              <mc:Fallback>
                <p:oleObj name="Equation" r:id="rId9" imgW="482400" imgH="228600" progId="Equation.DSMT4">
                  <p:embed/>
                  <p:pic>
                    <p:nvPicPr>
                      <p:cNvPr id="39"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10"/>
                      <a:srcRect/>
                      <a:stretch>
                        <a:fillRect/>
                      </a:stretch>
                    </p:blipFill>
                    <p:spPr bwMode="auto">
                      <a:xfrm>
                        <a:off x="4144445" y="3452237"/>
                        <a:ext cx="1195388" cy="569912"/>
                      </a:xfrm>
                      <a:prstGeom prst="rect">
                        <a:avLst/>
                      </a:prstGeom>
                      <a:noFill/>
                    </p:spPr>
                  </p:pic>
                </p:oleObj>
              </mc:Fallback>
            </mc:AlternateContent>
          </a:graphicData>
        </a:graphic>
      </p:graphicFrame>
    </p:spTree>
    <p:extLst>
      <p:ext uri="{BB962C8B-B14F-4D97-AF65-F5344CB8AC3E}">
        <p14:creationId xmlns:p14="http://schemas.microsoft.com/office/powerpoint/2010/main" val="31483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ppt_x"/>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 calcmode="lin" valueType="num">
                                      <p:cBhvr additive="base">
                                        <p:cTn id="15" dur="500" fill="hold"/>
                                        <p:tgtEl>
                                          <p:spTgt spid="86"/>
                                        </p:tgtEl>
                                        <p:attrNameLst>
                                          <p:attrName>ppt_x</p:attrName>
                                        </p:attrNameLst>
                                      </p:cBhvr>
                                      <p:tavLst>
                                        <p:tav tm="0">
                                          <p:val>
                                            <p:strVal val="#ppt_x"/>
                                          </p:val>
                                        </p:tav>
                                        <p:tav tm="100000">
                                          <p:val>
                                            <p:strVal val="#ppt_x"/>
                                          </p:val>
                                        </p:tav>
                                      </p:tavLst>
                                    </p:anim>
                                    <p:anim calcmode="lin" valueType="num">
                                      <p:cBhvr additive="base">
                                        <p:cTn id="16" dur="500" fill="hold"/>
                                        <p:tgtEl>
                                          <p:spTgt spid="8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7"/>
                                        </p:tgtEl>
                                        <p:attrNameLst>
                                          <p:attrName>style.visibility</p:attrName>
                                        </p:attrNameLst>
                                      </p:cBhvr>
                                      <p:to>
                                        <p:strVal val="visible"/>
                                      </p:to>
                                    </p:set>
                                    <p:anim calcmode="lin" valueType="num">
                                      <p:cBhvr additive="base">
                                        <p:cTn id="21" dur="500" fill="hold"/>
                                        <p:tgtEl>
                                          <p:spTgt spid="97"/>
                                        </p:tgtEl>
                                        <p:attrNameLst>
                                          <p:attrName>ppt_x</p:attrName>
                                        </p:attrNameLst>
                                      </p:cBhvr>
                                      <p:tavLst>
                                        <p:tav tm="0">
                                          <p:val>
                                            <p:strVal val="#ppt_x"/>
                                          </p:val>
                                        </p:tav>
                                        <p:tav tm="100000">
                                          <p:val>
                                            <p:strVal val="#ppt_x"/>
                                          </p:val>
                                        </p:tav>
                                      </p:tavLst>
                                    </p:anim>
                                    <p:anim calcmode="lin" valueType="num">
                                      <p:cBhvr additive="base">
                                        <p:cTn id="22" dur="500" fill="hold"/>
                                        <p:tgtEl>
                                          <p:spTgt spid="9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ppt_x"/>
                                          </p:val>
                                        </p:tav>
                                        <p:tav tm="100000">
                                          <p:val>
                                            <p:strVal val="#ppt_x"/>
                                          </p:val>
                                        </p:tav>
                                      </p:tavLst>
                                    </p:anim>
                                    <p:anim calcmode="lin" valueType="num">
                                      <p:cBhvr additive="base">
                                        <p:cTn id="2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8"/>
                                        </p:tgtEl>
                                        <p:attrNameLst>
                                          <p:attrName>style.visibility</p:attrName>
                                        </p:attrNameLst>
                                      </p:cBhvr>
                                      <p:to>
                                        <p:strVal val="visible"/>
                                      </p:to>
                                    </p:set>
                                    <p:anim calcmode="lin" valueType="num">
                                      <p:cBhvr additive="base">
                                        <p:cTn id="31" dur="500" fill="hold"/>
                                        <p:tgtEl>
                                          <p:spTgt spid="98"/>
                                        </p:tgtEl>
                                        <p:attrNameLst>
                                          <p:attrName>ppt_x</p:attrName>
                                        </p:attrNameLst>
                                      </p:cBhvr>
                                      <p:tavLst>
                                        <p:tav tm="0">
                                          <p:val>
                                            <p:strVal val="#ppt_x"/>
                                          </p:val>
                                        </p:tav>
                                        <p:tav tm="100000">
                                          <p:val>
                                            <p:strVal val="#ppt_x"/>
                                          </p:val>
                                        </p:tav>
                                      </p:tavLst>
                                    </p:anim>
                                    <p:anim calcmode="lin" valueType="num">
                                      <p:cBhvr additive="base">
                                        <p:cTn id="32" dur="500" fill="hold"/>
                                        <p:tgtEl>
                                          <p:spTgt spid="9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5"/>
                                        </p:tgtEl>
                                        <p:attrNameLst>
                                          <p:attrName>style.visibility</p:attrName>
                                        </p:attrNameLst>
                                      </p:cBhvr>
                                      <p:to>
                                        <p:strVal val="visible"/>
                                      </p:to>
                                    </p:set>
                                    <p:anim calcmode="lin" valueType="num">
                                      <p:cBhvr additive="base">
                                        <p:cTn id="35" dur="500" fill="hold"/>
                                        <p:tgtEl>
                                          <p:spTgt spid="95"/>
                                        </p:tgtEl>
                                        <p:attrNameLst>
                                          <p:attrName>ppt_x</p:attrName>
                                        </p:attrNameLst>
                                      </p:cBhvr>
                                      <p:tavLst>
                                        <p:tav tm="0">
                                          <p:val>
                                            <p:strVal val="#ppt_x"/>
                                          </p:val>
                                        </p:tav>
                                        <p:tav tm="100000">
                                          <p:val>
                                            <p:strVal val="#ppt_x"/>
                                          </p:val>
                                        </p:tav>
                                      </p:tavLst>
                                    </p:anim>
                                    <p:anim calcmode="lin" valueType="num">
                                      <p:cBhvr additive="base">
                                        <p:cTn id="36" dur="500" fill="hold"/>
                                        <p:tgtEl>
                                          <p:spTgt spid="9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barn(inVertical)">
                                      <p:cBhvr>
                                        <p:cTn id="55" dur="500"/>
                                        <p:tgtEl>
                                          <p:spTgt spid="117"/>
                                        </p:tgtEl>
                                      </p:cBhvr>
                                    </p:animEffect>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96"/>
                                        </p:tgtEl>
                                        <p:attrNameLst>
                                          <p:attrName>style.visibility</p:attrName>
                                        </p:attrNameLst>
                                      </p:cBhvr>
                                      <p:to>
                                        <p:strVal val="visible"/>
                                      </p:to>
                                    </p:set>
                                    <p:anim calcmode="lin" valueType="num">
                                      <p:cBhvr additive="base">
                                        <p:cTn id="59" dur="500" fill="hold"/>
                                        <p:tgtEl>
                                          <p:spTgt spid="96"/>
                                        </p:tgtEl>
                                        <p:attrNameLst>
                                          <p:attrName>ppt_x</p:attrName>
                                        </p:attrNameLst>
                                      </p:cBhvr>
                                      <p:tavLst>
                                        <p:tav tm="0">
                                          <p:val>
                                            <p:strVal val="#ppt_x"/>
                                          </p:val>
                                        </p:tav>
                                        <p:tav tm="100000">
                                          <p:val>
                                            <p:strVal val="#ppt_x"/>
                                          </p:val>
                                        </p:tav>
                                      </p:tavLst>
                                    </p:anim>
                                    <p:anim calcmode="lin" valueType="num">
                                      <p:cBhvr additive="base">
                                        <p:cTn id="60" dur="500" fill="hold"/>
                                        <p:tgtEl>
                                          <p:spTgt spid="96"/>
                                        </p:tgtEl>
                                        <p:attrNameLst>
                                          <p:attrName>ppt_y</p:attrName>
                                        </p:attrNameLst>
                                      </p:cBhvr>
                                      <p:tavLst>
                                        <p:tav tm="0">
                                          <p:val>
                                            <p:strVal val="1+#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anim calcmode="lin" valueType="num">
                                      <p:cBhvr additive="base">
                                        <p:cTn id="63" dur="500" fill="hold"/>
                                        <p:tgtEl>
                                          <p:spTgt spid="121"/>
                                        </p:tgtEl>
                                        <p:attrNameLst>
                                          <p:attrName>ppt_x</p:attrName>
                                        </p:attrNameLst>
                                      </p:cBhvr>
                                      <p:tavLst>
                                        <p:tav tm="0">
                                          <p:val>
                                            <p:strVal val="#ppt_x"/>
                                          </p:val>
                                        </p:tav>
                                        <p:tav tm="100000">
                                          <p:val>
                                            <p:strVal val="#ppt_x"/>
                                          </p:val>
                                        </p:tav>
                                      </p:tavLst>
                                    </p:anim>
                                    <p:anim calcmode="lin" valueType="num">
                                      <p:cBhvr additive="base">
                                        <p:cTn id="64" dur="500" fill="hold"/>
                                        <p:tgtEl>
                                          <p:spTgt spid="1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7" grpId="0" animBg="1"/>
      <p:bldP spid="98" grpId="0" animBg="1"/>
      <p:bldP spid="96" grpId="0"/>
      <p:bldP spid="86" grpId="0" animBg="1"/>
      <p:bldP spid="94" grpId="0" animBg="1"/>
      <p:bldP spid="95" grpId="0" animBg="1"/>
      <p:bldP spid="121" grpId="0" animBg="1"/>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75296E0-C7D6-430A-A240-689D54DC4E01}"/>
              </a:ext>
            </a:extLst>
          </p:cNvPr>
          <p:cNvPicPr>
            <a:picLocks noChangeAspect="1"/>
          </p:cNvPicPr>
          <p:nvPr/>
        </p:nvPicPr>
        <p:blipFill rotWithShape="1">
          <a:blip r:embed="rId2">
            <a:extLst>
              <a:ext uri="{28A0092B-C50C-407E-A947-70E740481C1C}">
                <a14:useLocalDpi xmlns:a14="http://schemas.microsoft.com/office/drawing/2010/main" val="0"/>
              </a:ext>
            </a:extLst>
          </a:blip>
          <a:srcRect r="54150"/>
          <a:stretch/>
        </p:blipFill>
        <p:spPr>
          <a:xfrm>
            <a:off x="6428935" y="0"/>
            <a:ext cx="2661686" cy="916194"/>
          </a:xfrm>
          <a:prstGeom prst="rect">
            <a:avLst/>
          </a:prstGeom>
        </p:spPr>
      </p:pic>
      <p:sp>
        <p:nvSpPr>
          <p:cNvPr id="5" name="Line 78">
            <a:extLst>
              <a:ext uri="{FF2B5EF4-FFF2-40B4-BE49-F238E27FC236}">
                <a16:creationId xmlns:a16="http://schemas.microsoft.com/office/drawing/2014/main" id="{4659B693-3BCD-415E-9B06-14FE668DCD64}"/>
              </a:ext>
            </a:extLst>
          </p:cNvPr>
          <p:cNvSpPr>
            <a:spLocks noChangeShapeType="1"/>
          </p:cNvSpPr>
          <p:nvPr/>
        </p:nvSpPr>
        <p:spPr bwMode="auto">
          <a:xfrm>
            <a:off x="0" y="916194"/>
            <a:ext cx="12192000" cy="0"/>
          </a:xfrm>
          <a:prstGeom prst="line">
            <a:avLst/>
          </a:prstGeom>
          <a:noFill/>
          <a:ln w="63500">
            <a:solidFill>
              <a:srgbClr val="0070C0"/>
            </a:solidFill>
            <a:round/>
          </a:ln>
        </p:spPr>
        <p:txBody>
          <a:bodyPr/>
          <a:lstStyle/>
          <a:p>
            <a:endParaRPr lang="zh-CN" altLang="en-US">
              <a:cs typeface="+mn-ea"/>
              <a:sym typeface="+mn-lt"/>
            </a:endParaRPr>
          </a:p>
        </p:txBody>
      </p:sp>
      <p:sp>
        <p:nvSpPr>
          <p:cNvPr id="7" name="矩形 6">
            <a:extLst>
              <a:ext uri="{FF2B5EF4-FFF2-40B4-BE49-F238E27FC236}">
                <a16:creationId xmlns:a16="http://schemas.microsoft.com/office/drawing/2014/main" id="{24AA1937-1EDF-47E9-B8A1-4FD6BD5B095E}"/>
              </a:ext>
            </a:extLst>
          </p:cNvPr>
          <p:cNvSpPr/>
          <p:nvPr/>
        </p:nvSpPr>
        <p:spPr>
          <a:xfrm>
            <a:off x="9090621" y="165709"/>
            <a:ext cx="3374953" cy="584775"/>
          </a:xfrm>
          <a:prstGeom prst="rect">
            <a:avLst/>
          </a:prstGeom>
          <a:noFill/>
        </p:spPr>
        <p:txBody>
          <a:bodyPr wrap="square" lIns="91440" tIns="45720" rIns="91440" bIns="45720">
            <a:spAutoFit/>
          </a:bodyPr>
          <a:lstStyle/>
          <a:p>
            <a:pPr algn="ctr"/>
            <a:r>
              <a:rPr lang="zh-CN" altLang="en-US" sz="3200" b="1" cap="none" spc="0" dirty="0">
                <a:ln w="0"/>
                <a:solidFill>
                  <a:schemeClr val="accent5">
                    <a:lumMod val="50000"/>
                  </a:schemeClr>
                </a:solidFill>
                <a:effectLst>
                  <a:outerShdw blurRad="38100" dist="25400" dir="5400000" algn="ctr" rotWithShape="0">
                    <a:srgbClr val="6E747A">
                      <a:alpha val="43000"/>
                    </a:srgbClr>
                  </a:outerShdw>
                </a:effectLst>
              </a:rPr>
              <a:t>大学物理实验</a:t>
            </a:r>
          </a:p>
        </p:txBody>
      </p:sp>
      <p:sp>
        <p:nvSpPr>
          <p:cNvPr id="103" name="Rectangle 9">
            <a:extLst>
              <a:ext uri="{FF2B5EF4-FFF2-40B4-BE49-F238E27FC236}">
                <a16:creationId xmlns:a16="http://schemas.microsoft.com/office/drawing/2014/main" id="{ECF7729B-30A2-480A-A7FC-32D8B25638B4}"/>
              </a:ext>
            </a:extLst>
          </p:cNvPr>
          <p:cNvSpPr>
            <a:spLocks noChangeArrowheads="1"/>
          </p:cNvSpPr>
          <p:nvPr/>
        </p:nvSpPr>
        <p:spPr bwMode="auto">
          <a:xfrm>
            <a:off x="362588" y="149492"/>
            <a:ext cx="3719082" cy="646331"/>
          </a:xfrm>
          <a:prstGeom prst="rect">
            <a:avLst/>
          </a:prstGeom>
          <a:noFill/>
          <a:ln w="9525">
            <a:noFill/>
            <a:miter lim="800000"/>
          </a:ln>
        </p:spPr>
        <p:txBody>
          <a:bodyPr wrap="square">
            <a:spAutoFit/>
          </a:bodyPr>
          <a:lstStyle/>
          <a:p>
            <a:r>
              <a:rPr lang="zh-CN" altLang="en-US" sz="3600" b="1" dirty="0">
                <a:solidFill>
                  <a:srgbClr val="0070C0"/>
                </a:solidFill>
                <a:latin typeface="楷体" panose="02010609060101010101" pitchFamily="49" charset="-122"/>
                <a:ea typeface="楷体" panose="02010609060101010101" pitchFamily="49" charset="-122"/>
                <a:cs typeface="+mn-ea"/>
                <a:sym typeface="+mn-lt"/>
              </a:rPr>
              <a:t>二、实验原理</a:t>
            </a:r>
          </a:p>
        </p:txBody>
      </p:sp>
      <p:sp>
        <p:nvSpPr>
          <p:cNvPr id="10" name="Rectangle 2">
            <a:extLst>
              <a:ext uri="{FF2B5EF4-FFF2-40B4-BE49-F238E27FC236}">
                <a16:creationId xmlns:a16="http://schemas.microsoft.com/office/drawing/2014/main" id="{CABEF69C-BB4C-4FEF-99F2-791145AC1585}"/>
              </a:ext>
            </a:extLst>
          </p:cNvPr>
          <p:cNvSpPr>
            <a:spLocks noChangeArrowheads="1"/>
          </p:cNvSpPr>
          <p:nvPr/>
        </p:nvSpPr>
        <p:spPr bwMode="auto">
          <a:xfrm>
            <a:off x="332935" y="971663"/>
            <a:ext cx="6096000" cy="590931"/>
          </a:xfrm>
          <a:prstGeom prst="rect">
            <a:avLst/>
          </a:prstGeom>
          <a:noFill/>
          <a:ln w="9525">
            <a:noFill/>
            <a:miter lim="800000"/>
            <a:headEnd/>
            <a:tailEnd/>
          </a:ln>
          <a:effectLst/>
        </p:spPr>
        <p:txBody>
          <a:bodyPr wrap="square">
            <a:spAutoFit/>
          </a:bodyPr>
          <a:lstStyle/>
          <a:p>
            <a:pPr marL="742950" indent="-742950">
              <a:lnSpc>
                <a:spcPct val="90000"/>
              </a:lnSpc>
              <a:spcBef>
                <a:spcPct val="20000"/>
              </a:spcBef>
              <a:buFont typeface="+mj-ea"/>
              <a:buAutoNum type="circleNumDbPlain" startAt="2"/>
              <a:defRPr/>
            </a:pPr>
            <a:r>
              <a:rPr lang="zh-CN" altLang="en-US" sz="3600" b="1" dirty="0">
                <a:solidFill>
                  <a:srgbClr val="CC0000"/>
                </a:solidFill>
                <a:latin typeface="楷体" panose="02010609060101010101" pitchFamily="49" charset="-122"/>
                <a:ea typeface="楷体" panose="02010609060101010101" pitchFamily="49" charset="-122"/>
              </a:rPr>
              <a:t>牛顿环成因</a:t>
            </a:r>
            <a:endParaRPr lang="en-US" altLang="zh-CN" sz="3600" b="1" dirty="0">
              <a:solidFill>
                <a:srgbClr val="CC0000"/>
              </a:solidFill>
              <a:latin typeface="楷体" panose="02010609060101010101" pitchFamily="49" charset="-122"/>
              <a:ea typeface="楷体" panose="02010609060101010101" pitchFamily="49" charset="-122"/>
            </a:endParaRPr>
          </a:p>
        </p:txBody>
      </p:sp>
      <p:grpSp>
        <p:nvGrpSpPr>
          <p:cNvPr id="110" name="组合 109">
            <a:extLst>
              <a:ext uri="{FF2B5EF4-FFF2-40B4-BE49-F238E27FC236}">
                <a16:creationId xmlns:a16="http://schemas.microsoft.com/office/drawing/2014/main" id="{AAB8A6E4-5EE1-429A-89C2-AB22606CE618}"/>
              </a:ext>
            </a:extLst>
          </p:cNvPr>
          <p:cNvGrpSpPr/>
          <p:nvPr/>
        </p:nvGrpSpPr>
        <p:grpSpPr>
          <a:xfrm>
            <a:off x="558123" y="4528802"/>
            <a:ext cx="2982550" cy="1622034"/>
            <a:chOff x="7215307" y="2559906"/>
            <a:chExt cx="2982550" cy="1622034"/>
          </a:xfrm>
        </p:grpSpPr>
        <p:grpSp>
          <p:nvGrpSpPr>
            <p:cNvPr id="89" name="组合 88">
              <a:extLst>
                <a:ext uri="{FF2B5EF4-FFF2-40B4-BE49-F238E27FC236}">
                  <a16:creationId xmlns:a16="http://schemas.microsoft.com/office/drawing/2014/main" id="{AF130DAD-EB5C-42A4-957F-63FF8CD4F5AE}"/>
                </a:ext>
              </a:extLst>
            </p:cNvPr>
            <p:cNvGrpSpPr/>
            <p:nvPr/>
          </p:nvGrpSpPr>
          <p:grpSpPr>
            <a:xfrm>
              <a:off x="7215307" y="2559906"/>
              <a:ext cx="2437964" cy="991509"/>
              <a:chOff x="7965518" y="2682536"/>
              <a:chExt cx="2437964" cy="991509"/>
            </a:xfrm>
          </p:grpSpPr>
          <p:graphicFrame>
            <p:nvGraphicFramePr>
              <p:cNvPr id="104" name="Object 4">
                <a:extLst>
                  <a:ext uri="{FF2B5EF4-FFF2-40B4-BE49-F238E27FC236}">
                    <a16:creationId xmlns:a16="http://schemas.microsoft.com/office/drawing/2014/main" id="{0C1D1EFD-8B87-4FBA-AF38-5C32F120EFD1}"/>
                  </a:ext>
                </a:extLst>
              </p:cNvPr>
              <p:cNvGraphicFramePr>
                <a:graphicFrameLocks noChangeAspect="1"/>
              </p:cNvGraphicFramePr>
              <p:nvPr/>
            </p:nvGraphicFramePr>
            <p:xfrm>
              <a:off x="7965518" y="2986087"/>
              <a:ext cx="709847" cy="442913"/>
            </p:xfrm>
            <a:graphic>
              <a:graphicData uri="http://schemas.openxmlformats.org/presentationml/2006/ole">
                <mc:AlternateContent xmlns:mc="http://schemas.openxmlformats.org/markup-compatibility/2006">
                  <mc:Choice xmlns:v="urn:schemas-microsoft-com:vml" Requires="v">
                    <p:oleObj name="Equation" r:id="rId3" imgW="266400" imgH="164880" progId="Equation.DSMT4">
                      <p:embed/>
                    </p:oleObj>
                  </mc:Choice>
                  <mc:Fallback>
                    <p:oleObj name="Equation" r:id="rId3" imgW="266400" imgH="164880" progId="Equation.DSMT4">
                      <p:embed/>
                      <p:pic>
                        <p:nvPicPr>
                          <p:cNvPr id="104" name="Object 4">
                            <a:extLst>
                              <a:ext uri="{FF2B5EF4-FFF2-40B4-BE49-F238E27FC236}">
                                <a16:creationId xmlns:a16="http://schemas.microsoft.com/office/drawing/2014/main" id="{0C1D1EFD-8B87-4FBA-AF38-5C32F120EFD1}"/>
                              </a:ext>
                            </a:extLst>
                          </p:cNvPr>
                          <p:cNvPicPr>
                            <a:picLocks noChangeAspect="1" noChangeArrowheads="1"/>
                          </p:cNvPicPr>
                          <p:nvPr/>
                        </p:nvPicPr>
                        <p:blipFill>
                          <a:blip r:embed="rId4"/>
                          <a:srcRect/>
                          <a:stretch>
                            <a:fillRect/>
                          </a:stretch>
                        </p:blipFill>
                        <p:spPr bwMode="auto">
                          <a:xfrm>
                            <a:off x="7965518" y="2986087"/>
                            <a:ext cx="709847" cy="442913"/>
                          </a:xfrm>
                          <a:prstGeom prst="rect">
                            <a:avLst/>
                          </a:prstGeom>
                          <a:noFill/>
                        </p:spPr>
                      </p:pic>
                    </p:oleObj>
                  </mc:Fallback>
                </mc:AlternateContent>
              </a:graphicData>
            </a:graphic>
          </p:graphicFrame>
          <p:graphicFrame>
            <p:nvGraphicFramePr>
              <p:cNvPr id="105" name="Object 5">
                <a:extLst>
                  <a:ext uri="{FF2B5EF4-FFF2-40B4-BE49-F238E27FC236}">
                    <a16:creationId xmlns:a16="http://schemas.microsoft.com/office/drawing/2014/main" id="{F2505C19-DBE7-4CA7-B890-143A04DDB62C}"/>
                  </a:ext>
                </a:extLst>
              </p:cNvPr>
              <p:cNvGraphicFramePr>
                <a:graphicFrameLocks noChangeAspect="1"/>
              </p:cNvGraphicFramePr>
              <p:nvPr>
                <p:extLst>
                  <p:ext uri="{D42A27DB-BD31-4B8C-83A1-F6EECF244321}">
                    <p14:modId xmlns:p14="http://schemas.microsoft.com/office/powerpoint/2010/main" val="2077057968"/>
                  </p:ext>
                </p:extLst>
              </p:nvPr>
            </p:nvGraphicFramePr>
            <p:xfrm>
              <a:off x="8675365" y="2682536"/>
              <a:ext cx="1728117" cy="991509"/>
            </p:xfrm>
            <a:graphic>
              <a:graphicData uri="http://schemas.openxmlformats.org/presentationml/2006/ole">
                <mc:AlternateContent xmlns:mc="http://schemas.openxmlformats.org/markup-compatibility/2006">
                  <mc:Choice xmlns:v="urn:schemas-microsoft-com:vml" Requires="v">
                    <p:oleObj r:id="rId5" imgW="609600" imgH="368300" progId="Equation.3">
                      <p:embed/>
                    </p:oleObj>
                  </mc:Choice>
                  <mc:Fallback>
                    <p:oleObj r:id="rId5" imgW="609600" imgH="368300" progId="Equation.3">
                      <p:embed/>
                      <p:pic>
                        <p:nvPicPr>
                          <p:cNvPr id="105" name="Object 5">
                            <a:extLst>
                              <a:ext uri="{FF2B5EF4-FFF2-40B4-BE49-F238E27FC236}">
                                <a16:creationId xmlns:a16="http://schemas.microsoft.com/office/drawing/2014/main" id="{F2505C19-DBE7-4CA7-B890-143A04DDB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75365" y="2682536"/>
                            <a:ext cx="1728117" cy="991509"/>
                          </a:xfrm>
                          <a:prstGeom prst="rect">
                            <a:avLst/>
                          </a:prstGeom>
                          <a:noFill/>
                        </p:spPr>
                      </p:pic>
                    </p:oleObj>
                  </mc:Fallback>
                </mc:AlternateContent>
              </a:graphicData>
            </a:graphic>
          </p:graphicFrame>
        </p:grpSp>
        <p:sp>
          <p:nvSpPr>
            <p:cNvPr id="111" name="文本框 110">
              <a:extLst>
                <a:ext uri="{FF2B5EF4-FFF2-40B4-BE49-F238E27FC236}">
                  <a16:creationId xmlns:a16="http://schemas.microsoft.com/office/drawing/2014/main" id="{534803E7-0D68-460D-ABFC-881FF66CCFFA}"/>
                </a:ext>
              </a:extLst>
            </p:cNvPr>
            <p:cNvSpPr txBox="1"/>
            <p:nvPr/>
          </p:nvSpPr>
          <p:spPr>
            <a:xfrm>
              <a:off x="7380567" y="3658720"/>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=0,1,2…)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暗</a:t>
              </a:r>
            </a:p>
          </p:txBody>
        </p:sp>
      </p:grpSp>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763" y="2201221"/>
            <a:ext cx="6647533" cy="2220276"/>
          </a:xfrm>
          <a:prstGeom prst="rect">
            <a:avLst/>
          </a:prstGeom>
        </p:spPr>
      </p:pic>
      <p:grpSp>
        <p:nvGrpSpPr>
          <p:cNvPr id="45" name="组合 44">
            <a:extLst>
              <a:ext uri="{FF2B5EF4-FFF2-40B4-BE49-F238E27FC236}">
                <a16:creationId xmlns:a16="http://schemas.microsoft.com/office/drawing/2014/main" id="{AAB8A6E4-5EE1-429A-89C2-AB22606CE618}"/>
              </a:ext>
            </a:extLst>
          </p:cNvPr>
          <p:cNvGrpSpPr/>
          <p:nvPr/>
        </p:nvGrpSpPr>
        <p:grpSpPr>
          <a:xfrm>
            <a:off x="4031300" y="4774493"/>
            <a:ext cx="2817290" cy="1248642"/>
            <a:chOff x="6783862" y="2961516"/>
            <a:chExt cx="2817290" cy="1248642"/>
          </a:xfrm>
        </p:grpSpPr>
        <p:grpSp>
          <p:nvGrpSpPr>
            <p:cNvPr id="46" name="组合 45">
              <a:extLst>
                <a:ext uri="{FF2B5EF4-FFF2-40B4-BE49-F238E27FC236}">
                  <a16:creationId xmlns:a16="http://schemas.microsoft.com/office/drawing/2014/main" id="{AF130DAD-EB5C-42A4-957F-63FF8CD4F5AE}"/>
                </a:ext>
              </a:extLst>
            </p:cNvPr>
            <p:cNvGrpSpPr/>
            <p:nvPr/>
          </p:nvGrpSpPr>
          <p:grpSpPr>
            <a:xfrm>
              <a:off x="7179368" y="2961516"/>
              <a:ext cx="1435023" cy="477838"/>
              <a:chOff x="7929579" y="3084146"/>
              <a:chExt cx="1435023" cy="477838"/>
            </a:xfrm>
          </p:grpSpPr>
          <p:graphicFrame>
            <p:nvGraphicFramePr>
              <p:cNvPr id="49" name="Object 4">
                <a:extLst>
                  <a:ext uri="{FF2B5EF4-FFF2-40B4-BE49-F238E27FC236}">
                    <a16:creationId xmlns:a16="http://schemas.microsoft.com/office/drawing/2014/main" id="{0C1D1EFD-8B87-4FBA-AF38-5C32F120EFD1}"/>
                  </a:ext>
                </a:extLst>
              </p:cNvPr>
              <p:cNvGraphicFramePr>
                <a:graphicFrameLocks noChangeAspect="1"/>
              </p:cNvGraphicFramePr>
              <p:nvPr>
                <p:extLst>
                  <p:ext uri="{D42A27DB-BD31-4B8C-83A1-F6EECF244321}">
                    <p14:modId xmlns:p14="http://schemas.microsoft.com/office/powerpoint/2010/main" val="3764414922"/>
                  </p:ext>
                </p:extLst>
              </p:nvPr>
            </p:nvGraphicFramePr>
            <p:xfrm>
              <a:off x="7929579" y="3084146"/>
              <a:ext cx="709847" cy="442913"/>
            </p:xfrm>
            <a:graphic>
              <a:graphicData uri="http://schemas.openxmlformats.org/presentationml/2006/ole">
                <mc:AlternateContent xmlns:mc="http://schemas.openxmlformats.org/markup-compatibility/2006">
                  <mc:Choice xmlns:v="urn:schemas-microsoft-com:vml" Requires="v">
                    <p:oleObj name="Equation" r:id="rId8" imgW="266400" imgH="164880" progId="Equation.DSMT4">
                      <p:embed/>
                    </p:oleObj>
                  </mc:Choice>
                  <mc:Fallback>
                    <p:oleObj name="Equation" r:id="rId8" imgW="266400" imgH="164880" progId="Equation.DSMT4">
                      <p:embed/>
                      <p:pic>
                        <p:nvPicPr>
                          <p:cNvPr id="104" name="Object 4">
                            <a:extLst>
                              <a:ext uri="{FF2B5EF4-FFF2-40B4-BE49-F238E27FC236}">
                                <a16:creationId xmlns:a16="http://schemas.microsoft.com/office/drawing/2014/main" id="{0C1D1EFD-8B87-4FBA-AF38-5C32F120EFD1}"/>
                              </a:ext>
                            </a:extLst>
                          </p:cNvPr>
                          <p:cNvPicPr>
                            <a:picLocks noChangeAspect="1" noChangeArrowheads="1"/>
                          </p:cNvPicPr>
                          <p:nvPr/>
                        </p:nvPicPr>
                        <p:blipFill>
                          <a:blip r:embed="rId4"/>
                          <a:srcRect/>
                          <a:stretch>
                            <a:fillRect/>
                          </a:stretch>
                        </p:blipFill>
                        <p:spPr bwMode="auto">
                          <a:xfrm>
                            <a:off x="7929579" y="3084146"/>
                            <a:ext cx="709847" cy="442913"/>
                          </a:xfrm>
                          <a:prstGeom prst="rect">
                            <a:avLst/>
                          </a:prstGeom>
                          <a:noFill/>
                        </p:spPr>
                      </p:pic>
                    </p:oleObj>
                  </mc:Fallback>
                </mc:AlternateContent>
              </a:graphicData>
            </a:graphic>
          </p:graphicFrame>
          <p:graphicFrame>
            <p:nvGraphicFramePr>
              <p:cNvPr id="51" name="Object 8">
                <a:extLst>
                  <a:ext uri="{FF2B5EF4-FFF2-40B4-BE49-F238E27FC236}">
                    <a16:creationId xmlns:a16="http://schemas.microsoft.com/office/drawing/2014/main" id="{A8B1AA1E-728E-4A0D-B913-00E3CC0C15B0}"/>
                  </a:ext>
                </a:extLst>
              </p:cNvPr>
              <p:cNvGraphicFramePr>
                <a:graphicFrameLocks noChangeAspect="1"/>
              </p:cNvGraphicFramePr>
              <p:nvPr>
                <p:extLst>
                  <p:ext uri="{D42A27DB-BD31-4B8C-83A1-F6EECF244321}">
                    <p14:modId xmlns:p14="http://schemas.microsoft.com/office/powerpoint/2010/main" val="3244041499"/>
                  </p:ext>
                </p:extLst>
              </p:nvPr>
            </p:nvGraphicFramePr>
            <p:xfrm>
              <a:off x="8786752" y="3084146"/>
              <a:ext cx="577850" cy="477838"/>
            </p:xfrm>
            <a:graphic>
              <a:graphicData uri="http://schemas.openxmlformats.org/presentationml/2006/ole">
                <mc:AlternateContent xmlns:mc="http://schemas.openxmlformats.org/markup-compatibility/2006">
                  <mc:Choice xmlns:v="urn:schemas-microsoft-com:vml" Requires="v">
                    <p:oleObj name="Equation" r:id="rId9" imgW="215640" imgH="177480" progId="Equation.DSMT4">
                      <p:embed/>
                    </p:oleObj>
                  </mc:Choice>
                  <mc:Fallback>
                    <p:oleObj name="Equation" r:id="rId9" imgW="215640" imgH="177480" progId="Equation.DSMT4">
                      <p:embed/>
                      <p:pic>
                        <p:nvPicPr>
                          <p:cNvPr id="107" name="Object 8">
                            <a:extLst>
                              <a:ext uri="{FF2B5EF4-FFF2-40B4-BE49-F238E27FC236}">
                                <a16:creationId xmlns:a16="http://schemas.microsoft.com/office/drawing/2014/main" id="{A8B1AA1E-728E-4A0D-B913-00E3CC0C15B0}"/>
                              </a:ext>
                            </a:extLst>
                          </p:cNvPr>
                          <p:cNvPicPr>
                            <a:picLocks noChangeAspect="1" noChangeArrowheads="1"/>
                          </p:cNvPicPr>
                          <p:nvPr/>
                        </p:nvPicPr>
                        <p:blipFill>
                          <a:blip r:embed="rId10"/>
                          <a:srcRect/>
                          <a:stretch>
                            <a:fillRect/>
                          </a:stretch>
                        </p:blipFill>
                        <p:spPr bwMode="auto">
                          <a:xfrm>
                            <a:off x="8786752" y="3084146"/>
                            <a:ext cx="577850" cy="47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7" name="文本框 46">
              <a:extLst>
                <a:ext uri="{FF2B5EF4-FFF2-40B4-BE49-F238E27FC236}">
                  <a16:creationId xmlns:a16="http://schemas.microsoft.com/office/drawing/2014/main" id="{D51CA76F-8789-45CE-82EF-74FA386F0B3E}"/>
                </a:ext>
              </a:extLst>
            </p:cNvPr>
            <p:cNvSpPr txBox="1"/>
            <p:nvPr/>
          </p:nvSpPr>
          <p:spPr>
            <a:xfrm>
              <a:off x="6783862" y="3686938"/>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=1,2,3…)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明</a:t>
              </a:r>
            </a:p>
          </p:txBody>
        </p:sp>
      </p:grpSp>
      <p:sp>
        <p:nvSpPr>
          <p:cNvPr id="6" name="矩形 5"/>
          <p:cNvSpPr/>
          <p:nvPr/>
        </p:nvSpPr>
        <p:spPr>
          <a:xfrm>
            <a:off x="3547542" y="3244951"/>
            <a:ext cx="604399" cy="1111336"/>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307172" y="3251200"/>
            <a:ext cx="283957" cy="1091700"/>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a:extLst>
              <a:ext uri="{FF2B5EF4-FFF2-40B4-BE49-F238E27FC236}">
                <a16:creationId xmlns:a16="http://schemas.microsoft.com/office/drawing/2014/main" id="{F7F7DB1E-B7A3-408C-A9BF-D968B16E3697}"/>
              </a:ext>
            </a:extLst>
          </p:cNvPr>
          <p:cNvGrpSpPr/>
          <p:nvPr/>
        </p:nvGrpSpPr>
        <p:grpSpPr>
          <a:xfrm>
            <a:off x="7373768" y="2611629"/>
            <a:ext cx="4697881" cy="2640702"/>
            <a:chOff x="7289620" y="1388666"/>
            <a:chExt cx="4697881" cy="2640702"/>
          </a:xfrm>
        </p:grpSpPr>
        <p:grpSp>
          <p:nvGrpSpPr>
            <p:cNvPr id="53" name="组合 52">
              <a:extLst>
                <a:ext uri="{FF2B5EF4-FFF2-40B4-BE49-F238E27FC236}">
                  <a16:creationId xmlns:a16="http://schemas.microsoft.com/office/drawing/2014/main" id="{AAB8A6E4-5EE1-429A-89C2-AB22606CE618}"/>
                </a:ext>
              </a:extLst>
            </p:cNvPr>
            <p:cNvGrpSpPr/>
            <p:nvPr/>
          </p:nvGrpSpPr>
          <p:grpSpPr>
            <a:xfrm>
              <a:off x="7289620" y="2560250"/>
              <a:ext cx="4697881" cy="1469118"/>
              <a:chOff x="7278184" y="2546144"/>
              <a:chExt cx="4697881" cy="1469118"/>
            </a:xfrm>
          </p:grpSpPr>
          <p:grpSp>
            <p:nvGrpSpPr>
              <p:cNvPr id="56" name="组合 55">
                <a:extLst>
                  <a:ext uri="{FF2B5EF4-FFF2-40B4-BE49-F238E27FC236}">
                    <a16:creationId xmlns:a16="http://schemas.microsoft.com/office/drawing/2014/main" id="{AF130DAD-EB5C-42A4-957F-63FF8CD4F5AE}"/>
                  </a:ext>
                </a:extLst>
              </p:cNvPr>
              <p:cNvGrpSpPr/>
              <p:nvPr/>
            </p:nvGrpSpPr>
            <p:grpSpPr>
              <a:xfrm>
                <a:off x="7278184" y="2546144"/>
                <a:ext cx="1873157" cy="1469118"/>
                <a:chOff x="8028395" y="2668774"/>
                <a:chExt cx="1873157" cy="1469118"/>
              </a:xfrm>
            </p:grpSpPr>
            <p:graphicFrame>
              <p:nvGraphicFramePr>
                <p:cNvPr id="59" name="Object 5">
                  <a:extLst>
                    <a:ext uri="{FF2B5EF4-FFF2-40B4-BE49-F238E27FC236}">
                      <a16:creationId xmlns:a16="http://schemas.microsoft.com/office/drawing/2014/main" id="{F2505C19-DBE7-4CA7-B890-143A04DDB62C}"/>
                    </a:ext>
                  </a:extLst>
                </p:cNvPr>
                <p:cNvGraphicFramePr>
                  <a:graphicFrameLocks noChangeAspect="1"/>
                </p:cNvGraphicFramePr>
                <p:nvPr>
                  <p:extLst>
                    <p:ext uri="{D42A27DB-BD31-4B8C-83A1-F6EECF244321}">
                      <p14:modId xmlns:p14="http://schemas.microsoft.com/office/powerpoint/2010/main" val="685983477"/>
                    </p:ext>
                  </p:extLst>
                </p:nvPr>
              </p:nvGraphicFramePr>
              <p:xfrm>
                <a:off x="8173435" y="3146383"/>
                <a:ext cx="1728117" cy="991509"/>
              </p:xfrm>
              <a:graphic>
                <a:graphicData uri="http://schemas.openxmlformats.org/presentationml/2006/ole">
                  <mc:AlternateContent xmlns:mc="http://schemas.openxmlformats.org/markup-compatibility/2006">
                    <mc:Choice xmlns:v="urn:schemas-microsoft-com:vml" Requires="v">
                      <p:oleObj r:id="rId11" imgW="609600" imgH="368300" progId="Equation.3">
                        <p:embed/>
                      </p:oleObj>
                    </mc:Choice>
                    <mc:Fallback>
                      <p:oleObj r:id="rId11" imgW="609600" imgH="368300" progId="Equation.3">
                        <p:embed/>
                        <p:pic>
                          <p:nvPicPr>
                            <p:cNvPr id="105" name="Object 5">
                              <a:extLst>
                                <a:ext uri="{FF2B5EF4-FFF2-40B4-BE49-F238E27FC236}">
                                  <a16:creationId xmlns:a16="http://schemas.microsoft.com/office/drawing/2014/main" id="{F2505C19-DBE7-4CA7-B890-143A04DDB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3435" y="3146383"/>
                              <a:ext cx="1728117" cy="991509"/>
                            </a:xfrm>
                            <a:prstGeom prst="rect">
                              <a:avLst/>
                            </a:prstGeom>
                            <a:noFill/>
                          </p:spPr>
                        </p:pic>
                      </p:oleObj>
                    </mc:Fallback>
                  </mc:AlternateContent>
                </a:graphicData>
              </a:graphic>
            </p:graphicFrame>
            <p:graphicFrame>
              <p:nvGraphicFramePr>
                <p:cNvPr id="60" name="Object 8">
                  <a:extLst>
                    <a:ext uri="{FF2B5EF4-FFF2-40B4-BE49-F238E27FC236}">
                      <a16:creationId xmlns:a16="http://schemas.microsoft.com/office/drawing/2014/main" id="{A8B1AA1E-728E-4A0D-B913-00E3CC0C15B0}"/>
                    </a:ext>
                  </a:extLst>
                </p:cNvPr>
                <p:cNvGraphicFramePr>
                  <a:graphicFrameLocks noChangeAspect="1"/>
                </p:cNvGraphicFramePr>
                <p:nvPr>
                  <p:extLst>
                    <p:ext uri="{D42A27DB-BD31-4B8C-83A1-F6EECF244321}">
                      <p14:modId xmlns:p14="http://schemas.microsoft.com/office/powerpoint/2010/main" val="262528564"/>
                    </p:ext>
                  </p:extLst>
                </p:nvPr>
              </p:nvGraphicFramePr>
              <p:xfrm>
                <a:off x="8271664" y="2668774"/>
                <a:ext cx="577850" cy="477837"/>
              </p:xfrm>
              <a:graphic>
                <a:graphicData uri="http://schemas.openxmlformats.org/presentationml/2006/ole">
                  <mc:AlternateContent xmlns:mc="http://schemas.openxmlformats.org/markup-compatibility/2006">
                    <mc:Choice xmlns:v="urn:schemas-microsoft-com:vml" Requires="v">
                      <p:oleObj name="Equation" r:id="rId12" imgW="215640" imgH="177480" progId="Equation.DSMT4">
                        <p:embed/>
                      </p:oleObj>
                    </mc:Choice>
                    <mc:Fallback>
                      <p:oleObj name="Equation" r:id="rId12" imgW="215640" imgH="177480" progId="Equation.DSMT4">
                        <p:embed/>
                        <p:pic>
                          <p:nvPicPr>
                            <p:cNvPr id="107" name="Object 8">
                              <a:extLst>
                                <a:ext uri="{FF2B5EF4-FFF2-40B4-BE49-F238E27FC236}">
                                  <a16:creationId xmlns:a16="http://schemas.microsoft.com/office/drawing/2014/main" id="{A8B1AA1E-728E-4A0D-B913-00E3CC0C15B0}"/>
                                </a:ext>
                              </a:extLst>
                            </p:cNvPr>
                            <p:cNvPicPr>
                              <a:picLocks noChangeAspect="1" noChangeArrowheads="1"/>
                            </p:cNvPicPr>
                            <p:nvPr/>
                          </p:nvPicPr>
                          <p:blipFill>
                            <a:blip r:embed="rId13"/>
                            <a:srcRect/>
                            <a:stretch>
                              <a:fillRect/>
                            </a:stretch>
                          </p:blipFill>
                          <p:spPr bwMode="auto">
                            <a:xfrm>
                              <a:off x="8271664" y="2668774"/>
                              <a:ext cx="577850"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AutoShape 7">
                  <a:extLst>
                    <a:ext uri="{FF2B5EF4-FFF2-40B4-BE49-F238E27FC236}">
                      <a16:creationId xmlns:a16="http://schemas.microsoft.com/office/drawing/2014/main" id="{F7537E21-881C-46D7-A6FB-60A9C1FA8BD6}"/>
                    </a:ext>
                  </a:extLst>
                </p:cNvPr>
                <p:cNvSpPr>
                  <a:spLocks/>
                </p:cNvSpPr>
                <p:nvPr/>
              </p:nvSpPr>
              <p:spPr bwMode="auto">
                <a:xfrm>
                  <a:off x="8028395" y="2917430"/>
                  <a:ext cx="76200" cy="762000"/>
                </a:xfrm>
                <a:prstGeom prst="leftBrace">
                  <a:avLst>
                    <a:gd name="adj1" fmla="val 83333"/>
                    <a:gd name="adj2" fmla="val 50000"/>
                  </a:avLst>
                </a:prstGeom>
                <a:noFill/>
                <a:ln w="25400"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zh-CN" altLang="zh-CN"/>
                </a:p>
              </p:txBody>
            </p:sp>
          </p:grpSp>
          <p:sp>
            <p:nvSpPr>
              <p:cNvPr id="57" name="文本框 56">
                <a:extLst>
                  <a:ext uri="{FF2B5EF4-FFF2-40B4-BE49-F238E27FC236}">
                    <a16:creationId xmlns:a16="http://schemas.microsoft.com/office/drawing/2014/main" id="{D51CA76F-8789-45CE-82EF-74FA386F0B3E}"/>
                  </a:ext>
                </a:extLst>
              </p:cNvPr>
              <p:cNvSpPr txBox="1"/>
              <p:nvPr/>
            </p:nvSpPr>
            <p:spPr>
              <a:xfrm>
                <a:off x="9142986" y="2578541"/>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=1,2,3…)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明</a:t>
                </a:r>
              </a:p>
            </p:txBody>
          </p:sp>
          <p:sp>
            <p:nvSpPr>
              <p:cNvPr id="58" name="文本框 57">
                <a:extLst>
                  <a:ext uri="{FF2B5EF4-FFF2-40B4-BE49-F238E27FC236}">
                    <a16:creationId xmlns:a16="http://schemas.microsoft.com/office/drawing/2014/main" id="{534803E7-0D68-460D-ABFC-881FF66CCFFA}"/>
                  </a:ext>
                </a:extLst>
              </p:cNvPr>
              <p:cNvSpPr txBox="1"/>
              <p:nvPr/>
            </p:nvSpPr>
            <p:spPr>
              <a:xfrm>
                <a:off x="9158775" y="3267472"/>
                <a:ext cx="2817290" cy="523220"/>
              </a:xfrm>
              <a:prstGeom prst="rect">
                <a:avLst/>
              </a:prstGeom>
              <a:noFill/>
            </p:spPr>
            <p:txBody>
              <a:bodyPr wrap="square" rtlCol="0">
                <a:spAutoFit/>
              </a:bodyPr>
              <a:lstStyle/>
              <a:p>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a:t>
                </a:r>
                <a:r>
                  <a:rPr lang="en-US" altLang="zh-CN" sz="2800" i="1" dirty="0">
                    <a:latin typeface="Times New Roman" panose="02020603050405020304" pitchFamily="18" charset="0"/>
                    <a:ea typeface="楷体" panose="02010609060101010101" pitchFamily="49" charset="-122"/>
                    <a:cs typeface="Times New Roman" panose="02020603050405020304" pitchFamily="18" charset="0"/>
                  </a:rPr>
                  <a:t>k</a:t>
                </a:r>
                <a:r>
                  <a:rPr lang="en-US" altLang="zh-CN" sz="2800" dirty="0">
                    <a:latin typeface="Times New Roman" panose="02020603050405020304" pitchFamily="18" charset="0"/>
                    <a:ea typeface="楷体" panose="02010609060101010101" pitchFamily="49" charset="-122"/>
                    <a:cs typeface="Times New Roman" panose="02020603050405020304" pitchFamily="18" charset="0"/>
                  </a:rPr>
                  <a:t>=0,1,2…) </a:t>
                </a:r>
                <a:r>
                  <a:rPr lang="zh-CN" altLang="en-US" sz="2800" dirty="0">
                    <a:latin typeface="Times New Roman" panose="02020603050405020304" pitchFamily="18" charset="0"/>
                    <a:ea typeface="楷体" panose="02010609060101010101" pitchFamily="49" charset="-122"/>
                    <a:cs typeface="Times New Roman" panose="02020603050405020304" pitchFamily="18" charset="0"/>
                  </a:rPr>
                  <a:t>暗</a:t>
                </a:r>
              </a:p>
            </p:txBody>
          </p:sp>
        </p:grpSp>
        <p:graphicFrame>
          <p:nvGraphicFramePr>
            <p:cNvPr id="55" name="Object 4">
              <a:extLst>
                <a:ext uri="{FF2B5EF4-FFF2-40B4-BE49-F238E27FC236}">
                  <a16:creationId xmlns:a16="http://schemas.microsoft.com/office/drawing/2014/main" id="{C8EB6BF9-BDD6-4C19-8E2C-13FBEDA91F99}"/>
                </a:ext>
              </a:extLst>
            </p:cNvPr>
            <p:cNvGraphicFramePr>
              <a:graphicFrameLocks noChangeAspect="1"/>
            </p:cNvGraphicFramePr>
            <p:nvPr>
              <p:extLst>
                <p:ext uri="{D42A27DB-BD31-4B8C-83A1-F6EECF244321}">
                  <p14:modId xmlns:p14="http://schemas.microsoft.com/office/powerpoint/2010/main" val="1351050447"/>
                </p:ext>
              </p:extLst>
            </p:nvPr>
          </p:nvGraphicFramePr>
          <p:xfrm>
            <a:off x="7295915" y="1388666"/>
            <a:ext cx="1855787" cy="981075"/>
          </p:xfrm>
          <a:graphic>
            <a:graphicData uri="http://schemas.openxmlformats.org/presentationml/2006/ole">
              <mc:AlternateContent xmlns:mc="http://schemas.openxmlformats.org/markup-compatibility/2006">
                <mc:Choice xmlns:v="urn:schemas-microsoft-com:vml" Requires="v">
                  <p:oleObj name="Equation" r:id="rId14" imgW="749160" imgH="393480" progId="Equation.DSMT4">
                    <p:embed/>
                  </p:oleObj>
                </mc:Choice>
                <mc:Fallback>
                  <p:oleObj name="Equation" r:id="rId14" imgW="749160" imgH="393480" progId="Equation.DSMT4">
                    <p:embed/>
                    <p:pic>
                      <p:nvPicPr>
                        <p:cNvPr id="102" name="Object 4">
                          <a:extLst>
                            <a:ext uri="{FF2B5EF4-FFF2-40B4-BE49-F238E27FC236}">
                              <a16:creationId xmlns:a16="http://schemas.microsoft.com/office/drawing/2014/main" id="{C8EB6BF9-BDD6-4C19-8E2C-13FBEDA91F99}"/>
                            </a:ext>
                          </a:extLst>
                        </p:cNvPr>
                        <p:cNvPicPr>
                          <a:picLocks noChangeAspect="1" noChangeArrowheads="1"/>
                        </p:cNvPicPr>
                        <p:nvPr/>
                      </p:nvPicPr>
                      <p:blipFill>
                        <a:blip r:embed="rId15"/>
                        <a:srcRect/>
                        <a:stretch>
                          <a:fillRect/>
                        </a:stretch>
                      </p:blipFill>
                      <p:spPr bwMode="auto">
                        <a:xfrm>
                          <a:off x="7295915" y="1388666"/>
                          <a:ext cx="1855787" cy="981075"/>
                        </a:xfrm>
                        <a:prstGeom prst="rect">
                          <a:avLst/>
                        </a:prstGeom>
                        <a:noFill/>
                      </p:spPr>
                    </p:pic>
                  </p:oleObj>
                </mc:Fallback>
              </mc:AlternateContent>
            </a:graphicData>
          </a:graphic>
        </p:graphicFrame>
      </p:grpSp>
      <p:sp>
        <p:nvSpPr>
          <p:cNvPr id="62" name="矩形: 圆角 84">
            <a:extLst>
              <a:ext uri="{FF2B5EF4-FFF2-40B4-BE49-F238E27FC236}">
                <a16:creationId xmlns:a16="http://schemas.microsoft.com/office/drawing/2014/main" id="{081AFFD0-8099-4619-BCE7-8025DB04B799}"/>
              </a:ext>
            </a:extLst>
          </p:cNvPr>
          <p:cNvSpPr/>
          <p:nvPr/>
        </p:nvSpPr>
        <p:spPr>
          <a:xfrm>
            <a:off x="6954705" y="2212908"/>
            <a:ext cx="4920296" cy="358438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415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0"/>
                                        </p:tgtEl>
                                        <p:attrNameLst>
                                          <p:attrName>style.visibility</p:attrName>
                                        </p:attrNameLst>
                                      </p:cBhvr>
                                      <p:to>
                                        <p:strVal val="visible"/>
                                      </p:to>
                                    </p:set>
                                    <p:anim calcmode="lin" valueType="num">
                                      <p:cBhvr additive="base">
                                        <p:cTn id="17" dur="500" fill="hold"/>
                                        <p:tgtEl>
                                          <p:spTgt spid="110"/>
                                        </p:tgtEl>
                                        <p:attrNameLst>
                                          <p:attrName>ppt_x</p:attrName>
                                        </p:attrNameLst>
                                      </p:cBhvr>
                                      <p:tavLst>
                                        <p:tav tm="0">
                                          <p:val>
                                            <p:strVal val="#ppt_x"/>
                                          </p:val>
                                        </p:tav>
                                        <p:tav tm="100000">
                                          <p:val>
                                            <p:strVal val="#ppt_x"/>
                                          </p:val>
                                        </p:tav>
                                      </p:tavLst>
                                    </p:anim>
                                    <p:anim calcmode="lin" valueType="num">
                                      <p:cBhvr additive="base">
                                        <p:cTn id="18" dur="500" fill="hold"/>
                                        <p:tgtEl>
                                          <p:spTgt spid="11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ppt_x"/>
                                          </p:val>
                                        </p:tav>
                                        <p:tav tm="100000">
                                          <p:val>
                                            <p:strVal val="#ppt_x"/>
                                          </p:val>
                                        </p:tav>
                                      </p:tavLst>
                                    </p:anim>
                                    <p:anim calcmode="lin" valueType="num">
                                      <p:cBhvr additive="base">
                                        <p:cTn id="28" dur="500" fill="hold"/>
                                        <p:tgtEl>
                                          <p:spTgt spid="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P spid="6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2902</TotalTime>
  <Words>958</Words>
  <Application>Microsoft Office PowerPoint</Application>
  <PresentationFormat>宽屏</PresentationFormat>
  <Paragraphs>223</Paragraphs>
  <Slides>18</Slides>
  <Notes>6</Notes>
  <HiddenSlides>0</HiddenSlides>
  <MMClips>2</MMClips>
  <ScaleCrop>false</ScaleCrop>
  <HeadingPairs>
    <vt:vector size="8" baseType="variant">
      <vt:variant>
        <vt:lpstr>已用的字体</vt:lpstr>
      </vt:variant>
      <vt:variant>
        <vt:i4>6</vt:i4>
      </vt:variant>
      <vt:variant>
        <vt:lpstr>主题</vt:lpstr>
      </vt:variant>
      <vt:variant>
        <vt:i4>1</vt:i4>
      </vt:variant>
      <vt:variant>
        <vt:lpstr>嵌入 OLE 服务器</vt:lpstr>
      </vt:variant>
      <vt:variant>
        <vt:i4>3</vt:i4>
      </vt:variant>
      <vt:variant>
        <vt:lpstr>幻灯片标题</vt:lpstr>
      </vt:variant>
      <vt:variant>
        <vt:i4>18</vt:i4>
      </vt:variant>
    </vt:vector>
  </HeadingPairs>
  <TitlesOfParts>
    <vt:vector size="28" baseType="lpstr">
      <vt:lpstr>等线</vt:lpstr>
      <vt:lpstr>等线 Light</vt:lpstr>
      <vt:lpstr>楷体</vt:lpstr>
      <vt:lpstr>宋体</vt:lpstr>
      <vt:lpstr>Arial</vt:lpstr>
      <vt:lpstr>Times New Roman</vt:lpstr>
      <vt:lpstr>Office 主题​​</vt:lpstr>
      <vt:lpstr>Equation</vt:lpstr>
      <vt:lpstr>Equation.3</vt:lpstr>
      <vt:lpstr>Image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Xu Qiushuang</dc:creator>
  <cp:lastModifiedBy>KL P</cp:lastModifiedBy>
  <cp:revision>324</cp:revision>
  <dcterms:created xsi:type="dcterms:W3CDTF">2023-09-20T04:40:05Z</dcterms:created>
  <dcterms:modified xsi:type="dcterms:W3CDTF">2025-03-06T05:48:00Z</dcterms:modified>
</cp:coreProperties>
</file>