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28" r:id="rId2"/>
    <p:sldId id="573" r:id="rId3"/>
    <p:sldId id="475" r:id="rId4"/>
    <p:sldId id="452" r:id="rId5"/>
    <p:sldId id="532" r:id="rId6"/>
    <p:sldId id="533" r:id="rId7"/>
    <p:sldId id="414" r:id="rId8"/>
    <p:sldId id="415" r:id="rId9"/>
    <p:sldId id="416" r:id="rId10"/>
    <p:sldId id="478" r:id="rId11"/>
    <p:sldId id="479" r:id="rId12"/>
    <p:sldId id="480" r:id="rId13"/>
    <p:sldId id="481" r:id="rId14"/>
    <p:sldId id="482" r:id="rId15"/>
    <p:sldId id="483" r:id="rId16"/>
    <p:sldId id="420" r:id="rId17"/>
    <p:sldId id="574" r:id="rId18"/>
    <p:sldId id="454" r:id="rId19"/>
    <p:sldId id="484" r:id="rId20"/>
    <p:sldId id="486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125" d="100"/>
          <a:sy n="125" d="100"/>
        </p:scale>
        <p:origin x="1020" y="852"/>
      </p:cViewPr>
      <p:guideLst>
        <p:guide orient="horz" pos="2212"/>
        <p:guide pos="38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ster%20LIU\Desktop\&#26032;&#24314;%20XLS%20&#24037;&#20316;&#34920;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ster%20LIU\Desktop\&#26032;&#24314;%20XLS%20&#24037;&#20316;&#34920;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5833333333333302E-2"/>
          <c:y val="3.4722222222222203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'[新建 XLS 工作表.xls]Sheet2'!$A$4</c:f>
              <c:strCache>
                <c:ptCount val="1"/>
                <c:pt idx="0">
                  <c:v>∆U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'[新建 XLS 工作表.xls]Sheet2'!$B$2:$L$2</c:f>
              <c:numCache>
                <c:formatCode>0.0_ </c:formatCode>
                <c:ptCount val="11"/>
                <c:pt idx="0">
                  <c:v>199.9</c:v>
                </c:pt>
                <c:pt idx="1">
                  <c:v>180</c:v>
                </c:pt>
                <c:pt idx="2">
                  <c:v>160</c:v>
                </c:pt>
                <c:pt idx="3">
                  <c:v>140</c:v>
                </c:pt>
                <c:pt idx="4">
                  <c:v>120</c:v>
                </c:pt>
                <c:pt idx="5">
                  <c:v>100</c:v>
                </c:pt>
                <c:pt idx="6">
                  <c:v>80</c:v>
                </c:pt>
                <c:pt idx="7">
                  <c:v>60</c:v>
                </c:pt>
                <c:pt idx="8">
                  <c:v>40</c:v>
                </c:pt>
                <c:pt idx="9">
                  <c:v>20</c:v>
                </c:pt>
                <c:pt idx="10">
                  <c:v>0</c:v>
                </c:pt>
              </c:numCache>
            </c:numRef>
          </c:cat>
          <c:val>
            <c:numRef>
              <c:f>'[新建 XLS 工作表.xls]Sheet2'!$B$4:$L$4</c:f>
              <c:numCache>
                <c:formatCode>0.0_ </c:formatCode>
                <c:ptCount val="11"/>
                <c:pt idx="0">
                  <c:v>-0.90000000000000602</c:v>
                </c:pt>
                <c:pt idx="1">
                  <c:v>-0.5</c:v>
                </c:pt>
                <c:pt idx="2">
                  <c:v>-0.90000000000000602</c:v>
                </c:pt>
                <c:pt idx="3">
                  <c:v>-0.40000000000000602</c:v>
                </c:pt>
                <c:pt idx="4">
                  <c:v>-0.40000000000000602</c:v>
                </c:pt>
                <c:pt idx="5">
                  <c:v>-0.40000000000000602</c:v>
                </c:pt>
                <c:pt idx="6">
                  <c:v>-0.40000000000000602</c:v>
                </c:pt>
                <c:pt idx="7">
                  <c:v>0.100000000000001</c:v>
                </c:pt>
                <c:pt idx="8">
                  <c:v>-0.89999999999999902</c:v>
                </c:pt>
                <c:pt idx="9">
                  <c:v>-0.60000000000000098</c:v>
                </c:pt>
                <c:pt idx="10">
                  <c:v>-0.1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B-4F23-8012-B7686BE4F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7299064"/>
        <c:axId val="936126593"/>
      </c:lineChart>
      <c:catAx>
        <c:axId val="657299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36126593"/>
        <c:crosses val="autoZero"/>
        <c:auto val="1"/>
        <c:lblAlgn val="ctr"/>
        <c:lblOffset val="100"/>
        <c:noMultiLvlLbl val="0"/>
      </c:catAx>
      <c:valAx>
        <c:axId val="93612659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5729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125E-2"/>
          <c:y val="5.9027777777777797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'[新建 XLS 工作表.xls]Sheet2'!$A$11</c:f>
              <c:strCache>
                <c:ptCount val="1"/>
                <c:pt idx="0">
                  <c:v>∆U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'[新建 XLS 工作表.xls]Sheet2'!$B$9:$L$9</c:f>
              <c:numCache>
                <c:formatCode>0.00_ 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</c:numCache>
            </c:numRef>
          </c:cat>
          <c:val>
            <c:numRef>
              <c:f>'[新建 XLS 工作表.xls]Sheet2'!$B$11:$L$11</c:f>
              <c:numCache>
                <c:formatCode>0.00_ </c:formatCode>
                <c:ptCount val="11"/>
                <c:pt idx="0">
                  <c:v>-0.01</c:v>
                </c:pt>
                <c:pt idx="1">
                  <c:v>0.02</c:v>
                </c:pt>
                <c:pt idx="2">
                  <c:v>0.01</c:v>
                </c:pt>
                <c:pt idx="3">
                  <c:v>-0.01</c:v>
                </c:pt>
                <c:pt idx="4">
                  <c:v>-9.9999999999997903E-3</c:v>
                </c:pt>
                <c:pt idx="5">
                  <c:v>9.9999999999997903E-3</c:v>
                </c:pt>
                <c:pt idx="6">
                  <c:v>0</c:v>
                </c:pt>
                <c:pt idx="7">
                  <c:v>-0.02</c:v>
                </c:pt>
                <c:pt idx="8">
                  <c:v>9.9999999999997903E-3</c:v>
                </c:pt>
                <c:pt idx="9">
                  <c:v>-9.9999999999997903E-3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AD-4C87-8F35-6D8498F27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669661"/>
        <c:axId val="358820243"/>
      </c:lineChart>
      <c:catAx>
        <c:axId val="199669661"/>
        <c:scaling>
          <c:orientation val="minMax"/>
        </c:scaling>
        <c:delete val="0"/>
        <c:axPos val="b"/>
        <c:numFmt formatCode="0.0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8820243"/>
        <c:crosses val="autoZero"/>
        <c:auto val="1"/>
        <c:lblAlgn val="ctr"/>
        <c:lblOffset val="100"/>
        <c:noMultiLvlLbl val="0"/>
      </c:catAx>
      <c:valAx>
        <c:axId val="3588202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966966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2024/12/9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655" y="797560"/>
            <a:ext cx="9364345" cy="3110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2020"/>
          <a:stretch/>
        </p:blipFill>
        <p:spPr>
          <a:xfrm>
            <a:off x="2827655" y="3999715"/>
            <a:ext cx="9306193" cy="24339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15000" y="152400"/>
            <a:ext cx="33832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原始数据记录表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4305" y="370205"/>
            <a:ext cx="2883535" cy="3538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742950" indent="-742950">
              <a:buAutoNum type="arabicPeriod"/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按照学号坐</a:t>
            </a:r>
          </a:p>
          <a:p>
            <a:pPr marL="742950" indent="-742950">
              <a:buAutoNum type="arabicPeriod"/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不用的物品放在实验室后面桌子上</a:t>
            </a:r>
          </a:p>
          <a:p>
            <a:pPr marL="742950" indent="-742950">
              <a:buAutoNum type="arabicPeriod"/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将原始数据记录表画在实验报告纸最后面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1A908F-589F-2F07-0F9B-C9689DDCBE29}"/>
              </a:ext>
            </a:extLst>
          </p:cNvPr>
          <p:cNvGrpSpPr/>
          <p:nvPr/>
        </p:nvGrpSpPr>
        <p:grpSpPr>
          <a:xfrm>
            <a:off x="7226024" y="3429000"/>
            <a:ext cx="3285891" cy="3342818"/>
            <a:chOff x="6781743" y="3375377"/>
            <a:chExt cx="3285891" cy="3342818"/>
          </a:xfrm>
        </p:grpSpPr>
        <p:pic>
          <p:nvPicPr>
            <p:cNvPr id="2" name="图片 1" descr="微信图片_202205170957147"/>
            <p:cNvPicPr>
              <a:picLocks noChangeAspect="1"/>
            </p:cNvPicPr>
            <p:nvPr/>
          </p:nvPicPr>
          <p:blipFill>
            <a:blip r:embed="rId3"/>
            <a:srcRect b="23719"/>
            <a:stretch>
              <a:fillRect/>
            </a:stretch>
          </p:blipFill>
          <p:spPr>
            <a:xfrm rot="10800000">
              <a:off x="6781743" y="3375377"/>
              <a:ext cx="3285891" cy="3342818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8C23CF8-F985-C31B-8A40-FEE665DFD1F3}"/>
                </a:ext>
              </a:extLst>
            </p:cNvPr>
            <p:cNvSpPr/>
            <p:nvPr/>
          </p:nvSpPr>
          <p:spPr>
            <a:xfrm>
              <a:off x="9041732" y="3715191"/>
              <a:ext cx="723898" cy="736363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36219" y="1429520"/>
            <a:ext cx="440377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200 mV</a:t>
            </a:r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档量程的校准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1285103"/>
            <a:ext cx="7636475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47980" y="280600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实验步骤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E99B701-D014-E439-370D-CB272221E2EE}"/>
              </a:ext>
            </a:extLst>
          </p:cNvPr>
          <p:cNvGrpSpPr/>
          <p:nvPr/>
        </p:nvGrpSpPr>
        <p:grpSpPr>
          <a:xfrm>
            <a:off x="1467784" y="3638731"/>
            <a:ext cx="4700905" cy="2663190"/>
            <a:chOff x="570564" y="3715191"/>
            <a:chExt cx="4700905" cy="266319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5752C2B-8BBE-99EF-3D51-A01C172AC182}"/>
                </a:ext>
              </a:extLst>
            </p:cNvPr>
            <p:cNvGrpSpPr/>
            <p:nvPr/>
          </p:nvGrpSpPr>
          <p:grpSpPr>
            <a:xfrm>
              <a:off x="570564" y="3715191"/>
              <a:ext cx="4700905" cy="2663190"/>
              <a:chOff x="347980" y="3429000"/>
              <a:chExt cx="4700905" cy="2663190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rcRect l="19727" r="17864"/>
              <a:stretch>
                <a:fillRect/>
              </a:stretch>
            </p:blipFill>
            <p:spPr>
              <a:xfrm>
                <a:off x="347980" y="3429000"/>
                <a:ext cx="4700905" cy="2663190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1648326" y="4836534"/>
                <a:ext cx="938463" cy="736363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36600" y="3543300"/>
                <a:ext cx="1312545" cy="1178935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21E4AB9-2D4E-2285-2A06-F684A8E02D9C}"/>
                </a:ext>
              </a:extLst>
            </p:cNvPr>
            <p:cNvSpPr txBox="1"/>
            <p:nvPr/>
          </p:nvSpPr>
          <p:spPr>
            <a:xfrm>
              <a:off x="1982554" y="5631657"/>
              <a:ext cx="541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1234</a:t>
              </a:r>
              <a:endParaRPr lang="zh-CN" alt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8777952-80CC-A553-E496-DC42BEBDDD3B}"/>
              </a:ext>
            </a:extLst>
          </p:cNvPr>
          <p:cNvGrpSpPr/>
          <p:nvPr/>
        </p:nvGrpSpPr>
        <p:grpSpPr>
          <a:xfrm>
            <a:off x="347980" y="1895475"/>
            <a:ext cx="10153650" cy="1533525"/>
            <a:chOff x="297787" y="1952740"/>
            <a:chExt cx="10153650" cy="15335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787" y="1952740"/>
              <a:ext cx="10153650" cy="1533525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3C5512D-790E-319C-4290-C562BC2123E6}"/>
                </a:ext>
              </a:extLst>
            </p:cNvPr>
            <p:cNvSpPr/>
            <p:nvPr/>
          </p:nvSpPr>
          <p:spPr>
            <a:xfrm>
              <a:off x="1487496" y="3048115"/>
              <a:ext cx="677853" cy="304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</a:rPr>
                <a:t>直流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408E97B-158B-ABB5-335B-72301714B5E7}"/>
                </a:ext>
              </a:extLst>
            </p:cNvPr>
            <p:cNvSpPr/>
            <p:nvPr/>
          </p:nvSpPr>
          <p:spPr>
            <a:xfrm>
              <a:off x="347980" y="2567216"/>
              <a:ext cx="1004570" cy="34108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830"/>
            <a:ext cx="10744200" cy="1905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7DDE5B2-27CA-883D-4A85-54F91E1F98DB}"/>
              </a:ext>
            </a:extLst>
          </p:cNvPr>
          <p:cNvGrpSpPr/>
          <p:nvPr/>
        </p:nvGrpSpPr>
        <p:grpSpPr>
          <a:xfrm>
            <a:off x="487313" y="2474774"/>
            <a:ext cx="6421120" cy="2270125"/>
            <a:chOff x="535305" y="3073400"/>
            <a:chExt cx="6421120" cy="227012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305" y="3073400"/>
              <a:ext cx="6421120" cy="227012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895474" y="4156075"/>
              <a:ext cx="857116" cy="853440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35305" y="3302635"/>
              <a:ext cx="1642110" cy="853440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A59B199-2BCE-DC2A-7A27-8AE0084EBB0A}"/>
              </a:ext>
            </a:extLst>
          </p:cNvPr>
          <p:cNvGrpSpPr/>
          <p:nvPr/>
        </p:nvGrpSpPr>
        <p:grpSpPr>
          <a:xfrm>
            <a:off x="7395745" y="1940560"/>
            <a:ext cx="3425190" cy="4568190"/>
            <a:chOff x="7473950" y="1926590"/>
            <a:chExt cx="3425190" cy="4568190"/>
          </a:xfrm>
        </p:grpSpPr>
        <p:pic>
          <p:nvPicPr>
            <p:cNvPr id="2" name="图片 1" descr="微信图片_2022051709571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3950" y="1926590"/>
              <a:ext cx="3425190" cy="456819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355932" y="2797810"/>
              <a:ext cx="2311433" cy="1430655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5455C5B2-5370-B4EA-387C-19680A1A648D}"/>
              </a:ext>
            </a:extLst>
          </p:cNvPr>
          <p:cNvSpPr/>
          <p:nvPr/>
        </p:nvSpPr>
        <p:spPr>
          <a:xfrm>
            <a:off x="7056818" y="572503"/>
            <a:ext cx="709566" cy="3048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</a:rPr>
              <a:t>直流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A032DFA-0627-0211-DD52-B603B7675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969" y="973054"/>
            <a:ext cx="1167063" cy="37971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359AECE-8BBB-FB07-D74A-AB1298F5BE5C}"/>
              </a:ext>
            </a:extLst>
          </p:cNvPr>
          <p:cNvSpPr/>
          <p:nvPr/>
        </p:nvSpPr>
        <p:spPr>
          <a:xfrm>
            <a:off x="4584031" y="1029247"/>
            <a:ext cx="5402179" cy="34108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183166-56B5-801F-8F9E-C6AC349E306D}"/>
              </a:ext>
            </a:extLst>
          </p:cNvPr>
          <p:cNvSpPr txBox="1"/>
          <p:nvPr/>
        </p:nvSpPr>
        <p:spPr>
          <a:xfrm>
            <a:off x="595563" y="5308421"/>
            <a:ext cx="606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注意：如果调整旋钮无法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稳定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输出电压为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100mV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或者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150mV 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左右，跳动比较严重则为仪器损坏。</a:t>
            </a: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仪器损坏的同学和旁边同学一同做一组实验。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13224"/>
          <a:stretch>
            <a:fillRect/>
          </a:stretch>
        </p:blipFill>
        <p:spPr>
          <a:xfrm>
            <a:off x="597535" y="762000"/>
            <a:ext cx="4171950" cy="504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65" y="1774190"/>
            <a:ext cx="9248775" cy="43434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61FB23-F8BE-9146-00C2-A61570F900FB}"/>
              </a:ext>
            </a:extLst>
          </p:cNvPr>
          <p:cNvSpPr txBox="1"/>
          <p:nvPr/>
        </p:nvSpPr>
        <p:spPr>
          <a:xfrm>
            <a:off x="1786689" y="126619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万用表表笔在上，插入连线端口上面</a:t>
            </a: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BBECB90E-958A-5104-06A3-C3F3B939F158}"/>
              </a:ext>
            </a:extLst>
          </p:cNvPr>
          <p:cNvSpPr/>
          <p:nvPr/>
        </p:nvSpPr>
        <p:spPr>
          <a:xfrm>
            <a:off x="3007894" y="1649536"/>
            <a:ext cx="282743" cy="7106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420DB3-5298-AA83-A451-C115D9EBE804}"/>
              </a:ext>
            </a:extLst>
          </p:cNvPr>
          <p:cNvSpPr/>
          <p:nvPr/>
        </p:nvSpPr>
        <p:spPr>
          <a:xfrm>
            <a:off x="9450806" y="3152821"/>
            <a:ext cx="583531" cy="244787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51590"/>
          <a:stretch>
            <a:fillRect/>
          </a:stretch>
        </p:blipFill>
        <p:spPr>
          <a:xfrm>
            <a:off x="678815" y="449580"/>
            <a:ext cx="10467975" cy="1304925"/>
          </a:xfrm>
          <a:prstGeom prst="rect">
            <a:avLst/>
          </a:prstGeom>
        </p:spPr>
      </p:pic>
      <p:pic>
        <p:nvPicPr>
          <p:cNvPr id="5" name="图片 4" descr="微信图片_202205170957145"/>
          <p:cNvPicPr>
            <a:picLocks noChangeAspect="1"/>
          </p:cNvPicPr>
          <p:nvPr/>
        </p:nvPicPr>
        <p:blipFill>
          <a:blip r:embed="rId4"/>
          <a:srcRect l="11451" t="10472" r="11882" b="9583"/>
          <a:stretch>
            <a:fillRect/>
          </a:stretch>
        </p:blipFill>
        <p:spPr>
          <a:xfrm>
            <a:off x="2884170" y="1893570"/>
            <a:ext cx="6057265" cy="43929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8AC43FB-B874-941D-8429-F6AE06C29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093" y="411480"/>
            <a:ext cx="1167063" cy="37971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BDDEE4F-3150-703E-3107-ECAFFC52F0EC}"/>
              </a:ext>
            </a:extLst>
          </p:cNvPr>
          <p:cNvSpPr/>
          <p:nvPr/>
        </p:nvSpPr>
        <p:spPr>
          <a:xfrm>
            <a:off x="8060157" y="488211"/>
            <a:ext cx="2963444" cy="30298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444121-2006-1A58-B2CA-6B638E957C89}"/>
              </a:ext>
            </a:extLst>
          </p:cNvPr>
          <p:cNvSpPr/>
          <p:nvPr/>
        </p:nvSpPr>
        <p:spPr>
          <a:xfrm>
            <a:off x="856581" y="931500"/>
            <a:ext cx="1569119" cy="34108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73AB13-1CA9-4273-982B-CBC1368C8B3C}"/>
              </a:ext>
            </a:extLst>
          </p:cNvPr>
          <p:cNvSpPr txBox="1"/>
          <p:nvPr/>
        </p:nvSpPr>
        <p:spPr>
          <a:xfrm>
            <a:off x="5213350" y="1329730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稍微稍微</a:t>
            </a: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60D94467-7D94-9747-9B3F-D05E13B4642B}"/>
              </a:ext>
            </a:extLst>
          </p:cNvPr>
          <p:cNvSpPr/>
          <p:nvPr/>
        </p:nvSpPr>
        <p:spPr>
          <a:xfrm rot="6606070">
            <a:off x="4771863" y="882952"/>
            <a:ext cx="161172" cy="8669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D69E2E52-0786-83CE-904A-E903DA47FEF0}"/>
              </a:ext>
            </a:extLst>
          </p:cNvPr>
          <p:cNvSpPr/>
          <p:nvPr/>
        </p:nvSpPr>
        <p:spPr>
          <a:xfrm rot="1771866">
            <a:off x="6085861" y="1022191"/>
            <a:ext cx="241300" cy="20412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28BFF57-B363-E838-A149-A4DD91E12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488" y="1309369"/>
            <a:ext cx="1167063" cy="37971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A8C9F63-6602-F8C2-FD53-BDF37DB9E8A6}"/>
              </a:ext>
            </a:extLst>
          </p:cNvPr>
          <p:cNvSpPr/>
          <p:nvPr/>
        </p:nvSpPr>
        <p:spPr>
          <a:xfrm>
            <a:off x="2362551" y="1352574"/>
            <a:ext cx="2361849" cy="30298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" y="980440"/>
            <a:ext cx="10220325" cy="1695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" y="2824996"/>
            <a:ext cx="5059680" cy="3279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127" y="3056977"/>
            <a:ext cx="6774873" cy="2250267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975AB815-8AA2-428D-2FA8-82E0B247B5B3}"/>
              </a:ext>
            </a:extLst>
          </p:cNvPr>
          <p:cNvSpPr/>
          <p:nvPr/>
        </p:nvSpPr>
        <p:spPr>
          <a:xfrm rot="11164108">
            <a:off x="4368589" y="3526803"/>
            <a:ext cx="1860038" cy="184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25F96780-D1A9-B0D1-6C74-8E60B2DA896B}"/>
              </a:ext>
            </a:extLst>
          </p:cNvPr>
          <p:cNvSpPr/>
          <p:nvPr/>
        </p:nvSpPr>
        <p:spPr>
          <a:xfrm rot="2080929">
            <a:off x="1630471" y="6038215"/>
            <a:ext cx="1562100" cy="255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C19E2874-46EA-3DDF-B819-9F3FF76CA275}"/>
              </a:ext>
            </a:extLst>
          </p:cNvPr>
          <p:cNvSpPr/>
          <p:nvPr/>
        </p:nvSpPr>
        <p:spPr>
          <a:xfrm rot="21217911">
            <a:off x="3071922" y="6367660"/>
            <a:ext cx="1562100" cy="255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A6F7127D-C2A9-4139-8697-0CCD2B31CF56}"/>
              </a:ext>
            </a:extLst>
          </p:cNvPr>
          <p:cNvSpPr/>
          <p:nvPr/>
        </p:nvSpPr>
        <p:spPr>
          <a:xfrm rot="18547518">
            <a:off x="4144379" y="5212501"/>
            <a:ext cx="2545495" cy="1959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2E0771-A432-D8D5-4AE3-CA291C0829DF}"/>
              </a:ext>
            </a:extLst>
          </p:cNvPr>
          <p:cNvSpPr txBox="1"/>
          <p:nvPr/>
        </p:nvSpPr>
        <p:spPr>
          <a:xfrm>
            <a:off x="6092788" y="5759784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仪器数码管显示为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改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，通用万用表显示为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标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8EE356-4356-5A22-72A1-588955B3C702}"/>
              </a:ext>
            </a:extLst>
          </p:cNvPr>
          <p:cNvSpPr txBox="1"/>
          <p:nvPr/>
        </p:nvSpPr>
        <p:spPr>
          <a:xfrm>
            <a:off x="6092788" y="616585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chemeClr val="accent6">
                    <a:lumMod val="75000"/>
                  </a:schemeClr>
                </a:solidFill>
              </a:rPr>
              <a:t>Δ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U=U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改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-U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标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6220" y="417195"/>
            <a:ext cx="406451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20 V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档量程校准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" y="2988310"/>
            <a:ext cx="3609975" cy="321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" y="1606550"/>
            <a:ext cx="7496175" cy="1209675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E03C84A-9E84-33BD-98F3-5371E74DAA9B}"/>
              </a:ext>
            </a:extLst>
          </p:cNvPr>
          <p:cNvGrpSpPr/>
          <p:nvPr/>
        </p:nvGrpSpPr>
        <p:grpSpPr>
          <a:xfrm>
            <a:off x="4468495" y="2776855"/>
            <a:ext cx="6237605" cy="3642360"/>
            <a:chOff x="4601845" y="2915920"/>
            <a:chExt cx="6237605" cy="36423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4370" y="2915920"/>
              <a:ext cx="1088390" cy="364236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818B5B6-D5E4-F1F7-5A4D-412C9619139F}"/>
                </a:ext>
              </a:extLst>
            </p:cNvPr>
            <p:cNvSpPr/>
            <p:nvPr/>
          </p:nvSpPr>
          <p:spPr>
            <a:xfrm>
              <a:off x="7683500" y="3225800"/>
              <a:ext cx="2508250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9488435-DEFB-47DE-E5A6-03D99E3759A2}"/>
                </a:ext>
              </a:extLst>
            </p:cNvPr>
            <p:cNvSpPr/>
            <p:nvPr/>
          </p:nvSpPr>
          <p:spPr>
            <a:xfrm>
              <a:off x="5255260" y="4413886"/>
              <a:ext cx="2508250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E35559E-5F23-3268-FD3B-B71BBA99CDBF}"/>
                </a:ext>
              </a:extLst>
            </p:cNvPr>
            <p:cNvSpPr/>
            <p:nvPr/>
          </p:nvSpPr>
          <p:spPr>
            <a:xfrm>
              <a:off x="7807960" y="6331586"/>
              <a:ext cx="238379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7EA1A18-BA61-4159-D7CA-868E35DA91DD}"/>
                </a:ext>
              </a:extLst>
            </p:cNvPr>
            <p:cNvSpPr/>
            <p:nvPr/>
          </p:nvSpPr>
          <p:spPr>
            <a:xfrm>
              <a:off x="5255260" y="6331586"/>
              <a:ext cx="25527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7F8FCA2-6184-5A3D-B37E-DEED1CB15075}"/>
                </a:ext>
              </a:extLst>
            </p:cNvPr>
            <p:cNvSpPr/>
            <p:nvPr/>
          </p:nvSpPr>
          <p:spPr>
            <a:xfrm>
              <a:off x="4601845" y="4799649"/>
              <a:ext cx="1306830" cy="1209675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200mV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96D2A21-617C-9D06-7D02-5F7F8FC35E01}"/>
                </a:ext>
              </a:extLst>
            </p:cNvPr>
            <p:cNvSpPr/>
            <p:nvPr/>
          </p:nvSpPr>
          <p:spPr>
            <a:xfrm>
              <a:off x="9532620" y="4132262"/>
              <a:ext cx="1306830" cy="1209675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20V</a:t>
              </a:r>
              <a:endParaRPr lang="zh-CN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9CE0F45-FC2B-D042-8AB5-D233C630F09D}"/>
                </a:ext>
              </a:extLst>
            </p:cNvPr>
            <p:cNvSpPr/>
            <p:nvPr/>
          </p:nvSpPr>
          <p:spPr>
            <a:xfrm rot="5400000">
              <a:off x="5085237" y="4583909"/>
              <a:ext cx="385764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D6B31FE-0F6C-041D-2E30-F5F4E4F10A25}"/>
                </a:ext>
              </a:extLst>
            </p:cNvPr>
            <p:cNvSpPr/>
            <p:nvPr/>
          </p:nvSpPr>
          <p:spPr>
            <a:xfrm rot="5400000">
              <a:off x="9715102" y="3661331"/>
              <a:ext cx="896145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2AA6A95-86EF-60F7-8829-655A9B197F69}"/>
                </a:ext>
              </a:extLst>
            </p:cNvPr>
            <p:cNvSpPr/>
            <p:nvPr/>
          </p:nvSpPr>
          <p:spPr>
            <a:xfrm rot="16200000">
              <a:off x="5085239" y="6161562"/>
              <a:ext cx="385765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DD4D3A8-C5A9-E5B2-AAD8-E4B2948D9011}"/>
                </a:ext>
              </a:extLst>
            </p:cNvPr>
            <p:cNvSpPr/>
            <p:nvPr/>
          </p:nvSpPr>
          <p:spPr>
            <a:xfrm rot="16200000">
              <a:off x="9658192" y="5824059"/>
              <a:ext cx="1013777" cy="495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8F5299D-5F5C-1057-E100-434A85353BA0}"/>
                </a:ext>
              </a:extLst>
            </p:cNvPr>
            <p:cNvSpPr txBox="1"/>
            <p:nvPr/>
          </p:nvSpPr>
          <p:spPr>
            <a:xfrm>
              <a:off x="6071552" y="5341936"/>
              <a:ext cx="875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100kΩ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FCB0069-1E8B-BF1E-24E7-8B65A1E034B3}"/>
                </a:ext>
              </a:extLst>
            </p:cNvPr>
            <p:cNvSpPr txBox="1"/>
            <p:nvPr/>
          </p:nvSpPr>
          <p:spPr>
            <a:xfrm>
              <a:off x="8412162" y="4552433"/>
              <a:ext cx="875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10MΩ</a:t>
              </a:r>
              <a:endParaRPr lang="zh-CN" alt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EEA302E-4860-4E98-58E9-FA3F054AAC54}"/>
                  </a:ext>
                </a:extLst>
              </p:cNvPr>
              <p:cNvSpPr txBox="1"/>
              <p:nvPr/>
            </p:nvSpPr>
            <p:spPr>
              <a:xfrm>
                <a:off x="10312971" y="5978039"/>
                <a:ext cx="164468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倍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EEA302E-4860-4E98-58E9-FA3F054AA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971" y="5978039"/>
                <a:ext cx="1644681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zh-CN"/>
              <a:t>空白演示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单击输入您的封面副标题</a:t>
            </a:r>
          </a:p>
        </p:txBody>
      </p:sp>
      <p:pic>
        <p:nvPicPr>
          <p:cNvPr id="5" name="图片 4" descr="4ba52f719fa956453632b53a5016b76"/>
          <p:cNvPicPr>
            <a:picLocks noChangeAspect="1"/>
          </p:cNvPicPr>
          <p:nvPr/>
        </p:nvPicPr>
        <p:blipFill>
          <a:blip r:embed="rId5"/>
          <a:srcRect t="3046" b="6398"/>
          <a:stretch>
            <a:fillRect/>
          </a:stretch>
        </p:blipFill>
        <p:spPr>
          <a:xfrm>
            <a:off x="3305810" y="967740"/>
            <a:ext cx="8672195" cy="58902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2875" y="316865"/>
            <a:ext cx="874470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开关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K2-2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到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K2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其余开关为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，按照图示连线：</a:t>
            </a:r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D93D71-5915-B9E8-50BD-8F0D79849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05" y="2397487"/>
            <a:ext cx="1790700" cy="1800225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CBEFCF0E-78BE-1634-D1E0-2DA4EC1E0420}"/>
              </a:ext>
            </a:extLst>
          </p:cNvPr>
          <p:cNvSpPr/>
          <p:nvPr/>
        </p:nvSpPr>
        <p:spPr>
          <a:xfrm rot="19977909">
            <a:off x="2007191" y="2477712"/>
            <a:ext cx="3701751" cy="25399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F7EE2F5D-8BDA-4BE7-0BCC-AA596CDF1265}"/>
              </a:ext>
            </a:extLst>
          </p:cNvPr>
          <p:cNvSpPr/>
          <p:nvPr/>
        </p:nvSpPr>
        <p:spPr>
          <a:xfrm rot="21342943">
            <a:off x="2045269" y="2150846"/>
            <a:ext cx="3362298" cy="253997"/>
          </a:xfrm>
          <a:prstGeom prst="rightArrow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6F851-4675-6BA8-8C90-40B7A57E5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58BD1DC-EC56-D85A-0660-D003C241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56" y="2825750"/>
            <a:ext cx="9847294" cy="25925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BA00BC-B61A-3600-7041-199C75236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" y="980440"/>
            <a:ext cx="10220325" cy="16954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2E2CAF-61C4-2783-6419-C457318114E5}"/>
              </a:ext>
            </a:extLst>
          </p:cNvPr>
          <p:cNvSpPr txBox="1"/>
          <p:nvPr/>
        </p:nvSpPr>
        <p:spPr>
          <a:xfrm>
            <a:off x="809588" y="5652487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仪器数码管显示为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改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，通用万用表显示为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标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BF5960-9CA2-88D0-0D1A-0B2009D036C4}"/>
              </a:ext>
            </a:extLst>
          </p:cNvPr>
          <p:cNvSpPr txBox="1"/>
          <p:nvPr/>
        </p:nvSpPr>
        <p:spPr>
          <a:xfrm>
            <a:off x="809588" y="6058553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chemeClr val="accent6">
                    <a:lumMod val="75000"/>
                  </a:schemeClr>
                </a:solidFill>
              </a:rPr>
              <a:t>Δ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U=U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改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-U</a:t>
            </a:r>
            <a:r>
              <a:rPr lang="zh-CN" altLang="en-US" sz="1050" b="1" dirty="0">
                <a:solidFill>
                  <a:schemeClr val="accent6">
                    <a:lumMod val="75000"/>
                  </a:schemeClr>
                </a:solidFill>
              </a:rPr>
              <a:t>标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01E42EF-3037-6903-263F-26EDCCC4D2B0}"/>
              </a:ext>
            </a:extLst>
          </p:cNvPr>
          <p:cNvSpPr/>
          <p:nvPr/>
        </p:nvSpPr>
        <p:spPr>
          <a:xfrm>
            <a:off x="944408" y="1384300"/>
            <a:ext cx="7037542" cy="3048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0.00V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>
                <a:solidFill>
                  <a:schemeClr val="tx2"/>
                </a:solidFill>
              </a:rPr>
              <a:t>0.50V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>
                <a:solidFill>
                  <a:schemeClr val="tx2"/>
                </a:solidFill>
              </a:rPr>
              <a:t>1.00V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>
                <a:solidFill>
                  <a:schemeClr val="tx2"/>
                </a:solidFill>
              </a:rPr>
              <a:t>······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>
                <a:solidFill>
                  <a:schemeClr val="tx2"/>
                </a:solidFill>
              </a:rPr>
              <a:t>5.00V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929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2996133"/>
              </p:ext>
            </p:extLst>
          </p:nvPr>
        </p:nvGraphicFramePr>
        <p:xfrm>
          <a:off x="1325994" y="1527093"/>
          <a:ext cx="9540012" cy="192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5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45079">
                <a:tc gridSpan="1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200mV量程校准（mV）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9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U改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199.9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180.0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160.0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140.0 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100.0 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9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U标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9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∆U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图表 3"/>
          <p:cNvGraphicFramePr/>
          <p:nvPr/>
        </p:nvGraphicFramePr>
        <p:xfrm>
          <a:off x="3810000" y="3834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" name="直接连接符 1"/>
          <p:cNvCxnSpPr/>
          <p:nvPr/>
        </p:nvCxnSpPr>
        <p:spPr>
          <a:xfrm>
            <a:off x="0" y="1285103"/>
            <a:ext cx="7636475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47980" y="280600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实验数据及处理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5CA066-D105-5E05-189A-187F5BFC14D2}"/>
              </a:ext>
            </a:extLst>
          </p:cNvPr>
          <p:cNvSpPr txBox="1"/>
          <p:nvPr/>
        </p:nvSpPr>
        <p:spPr>
          <a:xfrm>
            <a:off x="8261350" y="4457700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</a:t>
            </a:r>
            <a:r>
              <a:rPr lang="zh-CN" altLang="en-US" sz="1050" dirty="0"/>
              <a:t>改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198146"/>
              </p:ext>
            </p:extLst>
          </p:nvPr>
        </p:nvGraphicFramePr>
        <p:xfrm>
          <a:off x="842009" y="774931"/>
          <a:ext cx="10144644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4538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85140">
                <a:tc gridSpan="1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altLang="zh-CN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2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20V量程校准（V）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U改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0.00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0.50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1.00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1.50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2.00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2.50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3.00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3.50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4.00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4.50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5.00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U标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∆U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3669894" y="3429000"/>
          <a:ext cx="5086178" cy="2978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817B0979-20E6-A63A-3DF4-408520B76B0B}"/>
              </a:ext>
            </a:extLst>
          </p:cNvPr>
          <p:cNvSpPr txBox="1"/>
          <p:nvPr/>
        </p:nvSpPr>
        <p:spPr>
          <a:xfrm>
            <a:off x="8610600" y="4918363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</a:t>
            </a:r>
            <a:r>
              <a:rPr lang="zh-CN" altLang="en-US" sz="1050" dirty="0"/>
              <a:t>改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" y="3096491"/>
            <a:ext cx="1219199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 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 </a:t>
            </a:r>
          </a:p>
          <a:p>
            <a:pPr algn="ctr"/>
            <a:r>
              <a:rPr lang="zh-CN" alt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数字电表原理与万用表设计使用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" y="1705233"/>
            <a:ext cx="12191999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269894" y="554680"/>
            <a:ext cx="470792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大学物理实验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2420" y="944880"/>
            <a:ext cx="422423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【课后思考题：</a:t>
            </a:r>
            <a:r>
              <a:rPr lang="en-US" altLang="zh-CN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】</a:t>
            </a:r>
            <a:r>
              <a:rPr lang="zh-CN" altLang="en-US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0449" y="2163337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以电流表的改装为例，说明校正曲线的物理意义。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8686" y="2020974"/>
            <a:ext cx="9726296" cy="388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了解数字电表的基本原理、电表的校准原则及测量误差的来源。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了解万用表的特性、组成和工作原理。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掌握分压、分流电路的原理，设计对电压、电流和电阻的多量程测量。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掌握直流电压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200mV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20V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档的设计与校准。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1285103"/>
            <a:ext cx="7636475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6561" y="305369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实验目的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-85" t="9511" r="1535"/>
          <a:stretch>
            <a:fillRect/>
          </a:stretch>
        </p:blipFill>
        <p:spPr>
          <a:xfrm>
            <a:off x="602153" y="1656883"/>
            <a:ext cx="10987693" cy="501459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1285103"/>
            <a:ext cx="7636475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6561" y="305369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数字电表原理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1285103"/>
            <a:ext cx="7636475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6561" y="305369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数字电表原理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b="28479"/>
          <a:stretch>
            <a:fillRect/>
          </a:stretch>
        </p:blipFill>
        <p:spPr>
          <a:xfrm>
            <a:off x="190168" y="2171795"/>
            <a:ext cx="12001832" cy="36194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1285103"/>
            <a:ext cx="7636475" cy="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6561" y="305369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数字电表原理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-4611" b="1"/>
          <a:stretch>
            <a:fillRect/>
          </a:stretch>
        </p:blipFill>
        <p:spPr>
          <a:xfrm>
            <a:off x="296561" y="3103786"/>
            <a:ext cx="11484562" cy="31723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70973"/>
          <a:stretch>
            <a:fillRect/>
          </a:stretch>
        </p:blipFill>
        <p:spPr>
          <a:xfrm>
            <a:off x="190168" y="1773384"/>
            <a:ext cx="12001832" cy="14689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zh-CN"/>
              <a:t>空白演示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单击输入您的封面副标题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3785" y="879931"/>
            <a:ext cx="10044430" cy="58331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75153" y="14495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实验仪器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zh-CN"/>
              <a:t>空白演示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单击输入您的封面副标题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465" y="596900"/>
            <a:ext cx="10042525" cy="56648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EB2C3A1-10BE-8621-A8DB-6106C169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710" y="472205"/>
            <a:ext cx="3623009" cy="59135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M3YWIyNDI3YjQ5YjNmZTU1Njg3MTBmZjMzNGI0MW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9c729b0-265f-4929-b688-29bc26008340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889e476-1dcc-4df6-b5f6-389ec81be0a9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384</Words>
  <Application>Microsoft Office PowerPoint</Application>
  <PresentationFormat>宽屏</PresentationFormat>
  <Paragraphs>81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微软雅黑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空白演示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空白演示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yuanzhoulv Pai</cp:lastModifiedBy>
  <cp:revision>233</cp:revision>
  <dcterms:created xsi:type="dcterms:W3CDTF">2022-05-30T01:51:00Z</dcterms:created>
  <dcterms:modified xsi:type="dcterms:W3CDTF">2024-12-09T05:17:00Z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BEDEC94A02F245A598A549861AF637F4</vt:lpwstr>
  </property>
</Properties>
</file>