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7.xml" ContentType="application/vnd.openxmlformats-officedocument.presentationml.tags+xml"/>
  <Override PartName="/ppt/tags/tag29.xml" ContentType="application/vnd.openxmlformats-officedocument.presentationml.tags+xml"/>
  <Override PartName="/ppt/tags/tag31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notesSlides/notesSlide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8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30.xml" ContentType="application/vnd.openxmlformats-officedocument.presentationml.tags+xml"/>
  <Override PartName="/ppt/tags/tag150.xml" ContentType="application/vnd.openxmlformats-officedocument.presentationml.tags+xml"/>
  <Override PartName="/ppt/tags/tag170.xml" ContentType="application/vnd.openxmlformats-officedocument.presentationml.tags+xml"/>
  <Override PartName="/ppt/tags/tag220.xml" ContentType="application/vnd.openxmlformats-officedocument.presentationml.tags+xml"/>
  <Override PartName="/ppt/tags/tag240.xml" ContentType="application/vnd.openxmlformats-officedocument.presentationml.tags+xml"/>
  <Override PartName="/ppt/tags/tag26.xml" ContentType="application/vnd.openxmlformats-officedocument.presentationml.tags+xml"/>
  <Override PartName="/ppt/tags/tag28.xml" ContentType="application/vnd.openxmlformats-officedocument.presentationml.tags+xml"/>
  <Override PartName="/ppt/tags/tag30.xml" ContentType="application/vnd.openxmlformats-officedocument.presentationml.tags+xml"/>
  <Override PartName="/ppt/tags/tag32.xml" ContentType="application/vnd.openxmlformats-officedocument.presentationml.tags+xml"/>
  <Override PartName="/ppt/tags/tag77.xml" ContentType="application/vnd.openxmlformats-officedocument.presentationml.tags+xml"/>
  <Override PartName="/ppt/tags/tag7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86" r:id="rId3"/>
    <p:sldId id="256" r:id="rId4"/>
    <p:sldId id="261" r:id="rId5"/>
    <p:sldId id="294" r:id="rId6"/>
    <p:sldId id="295" r:id="rId7"/>
    <p:sldId id="309" r:id="rId8"/>
    <p:sldId id="299" r:id="rId9"/>
    <p:sldId id="301" r:id="rId10"/>
    <p:sldId id="307" r:id="rId11"/>
    <p:sldId id="308" r:id="rId12"/>
    <p:sldId id="298" r:id="rId13"/>
    <p:sldId id="300" r:id="rId14"/>
    <p:sldId id="296" r:id="rId15"/>
    <p:sldId id="314" r:id="rId16"/>
    <p:sldId id="302" r:id="rId17"/>
    <p:sldId id="316" r:id="rId18"/>
    <p:sldId id="317" r:id="rId19"/>
    <p:sldId id="326" r:id="rId20"/>
    <p:sldId id="324" r:id="rId21"/>
    <p:sldId id="327" r:id="rId22"/>
    <p:sldId id="321" r:id="rId23"/>
    <p:sldId id="328" r:id="rId24"/>
    <p:sldId id="320" r:id="rId25"/>
    <p:sldId id="322" r:id="rId26"/>
    <p:sldId id="334" r:id="rId27"/>
  </p:sldIdLst>
  <p:sldSz cx="12192000" cy="6858000"/>
  <p:notesSz cx="9940925" cy="6808788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CF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15" autoAdjust="0"/>
  </p:normalViewPr>
  <p:slideViewPr>
    <p:cSldViewPr snapToGrid="0">
      <p:cViewPr varScale="1">
        <p:scale>
          <a:sx n="73" d="100"/>
          <a:sy n="73" d="100"/>
        </p:scale>
        <p:origin x="1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wmf"/><Relationship Id="rId4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641B-3441-4C46-AB33-4F67B674B8D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514D-23EC-42FB-96C6-A76667DD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195A-8AD3-44F0-9580-F6A9E8B675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3375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34F5-7E69-4273-909F-9FF167FB44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60607"/>
                </a:solidFill>
                <a:effectLst/>
                <a:latin typeface="-apple-system"/>
              </a:rPr>
              <a:t>固体密度测定技术广泛应用于材料科学、工业生产、化学研究、食品制造和制药行业等多个领域。它不仅能评估材料的物理性能，优化生产工艺，还能保障产品质量和安全性</a:t>
            </a:r>
            <a:br>
              <a:rPr lang="en-US" altLang="zh-CN" b="0" i="0" dirty="0">
                <a:solidFill>
                  <a:srgbClr val="060607"/>
                </a:solidFill>
                <a:effectLst/>
                <a:latin typeface="-apple-system"/>
              </a:rPr>
            </a:br>
            <a:r>
              <a:rPr lang="zh-CN" altLang="en-US" b="0" i="0" dirty="0">
                <a:solidFill>
                  <a:srgbClr val="060607"/>
                </a:solidFill>
                <a:effectLst/>
                <a:latin typeface="-apple-system"/>
              </a:rPr>
              <a:t>随着科技的发展，固体密度测定技术不断进步。智能化与自动化减少了人为误差，多功能化满足了多样化的检测需求，便携化与小型化让现场检测更加便捷，而高精度化则为高精度测量提供了可靠保障。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34F5-7E69-4273-909F-9FF167FB44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34F5-7E69-4273-909F-9FF167FB449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6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34F5-7E69-4273-909F-9FF167FB449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34F5-7E69-4273-909F-9FF167FB449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34F5-7E69-4273-909F-9FF167FB449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34F5-7E69-4273-909F-9FF167FB449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CC22-CD46-451A-A1F5-3E04872C6DC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8B35E-E9BF-4328-8BB9-31B3F29E7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6.xml"/><Relationship Id="rId7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130.xml"/><Relationship Id="rId26" Type="http://schemas.openxmlformats.org/officeDocument/2006/relationships/image" Target="../media/image27.png"/><Relationship Id="rId3" Type="http://schemas.openxmlformats.org/officeDocument/2006/relationships/tags" Target="../tags/tag13.xml"/><Relationship Id="rId21" Type="http://schemas.openxmlformats.org/officeDocument/2006/relationships/image" Target="../media/image240.png"/><Relationship Id="rId34" Type="http://schemas.openxmlformats.org/officeDocument/2006/relationships/image" Target="../media/image31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5" Type="http://schemas.openxmlformats.org/officeDocument/2006/relationships/tags" Target="../tags/tag220.xml"/><Relationship Id="rId33" Type="http://schemas.openxmlformats.org/officeDocument/2006/relationships/tags" Target="../tags/tag30.xml"/><Relationship Id="rId2" Type="http://schemas.openxmlformats.org/officeDocument/2006/relationships/tags" Target="../tags/tag12.xml"/><Relationship Id="rId16" Type="http://schemas.openxmlformats.org/officeDocument/2006/relationships/image" Target="../media/image4.png"/><Relationship Id="rId20" Type="http://schemas.openxmlformats.org/officeDocument/2006/relationships/tags" Target="../tags/tag150.xml"/><Relationship Id="rId29" Type="http://schemas.openxmlformats.org/officeDocument/2006/relationships/tags" Target="../tags/tag2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12.xml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10" Type="http://schemas.openxmlformats.org/officeDocument/2006/relationships/tags" Target="../tags/tag20.xml"/><Relationship Id="rId19" Type="http://schemas.openxmlformats.org/officeDocument/2006/relationships/image" Target="../media/image230.png"/><Relationship Id="rId31" Type="http://schemas.openxmlformats.org/officeDocument/2006/relationships/tags" Target="../tags/tag28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170.xml"/><Relationship Id="rId27" Type="http://schemas.openxmlformats.org/officeDocument/2006/relationships/tags" Target="../tags/tag240.xml"/><Relationship Id="rId30" Type="http://schemas.openxmlformats.org/officeDocument/2006/relationships/image" Target="../media/image29.png"/><Relationship Id="rId35" Type="http://schemas.openxmlformats.org/officeDocument/2006/relationships/tags" Target="../tags/tag32.xml"/><Relationship Id="rId8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29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27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5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1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8.emf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5.bin"/><Relationship Id="rId2" Type="http://schemas.openxmlformats.org/officeDocument/2006/relationships/tags" Target="../tags/tag54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tags" Target="../tags/tag58.xml"/><Relationship Id="rId11" Type="http://schemas.openxmlformats.org/officeDocument/2006/relationships/oleObject" Target="../embeddings/oleObject2.bin"/><Relationship Id="rId5" Type="http://schemas.openxmlformats.org/officeDocument/2006/relationships/tags" Target="../tags/tag57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4.png"/><Relationship Id="rId19" Type="http://schemas.openxmlformats.org/officeDocument/2006/relationships/oleObject" Target="../embeddings/oleObject6.bin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30.wmf"/><Relationship Id="rId18" Type="http://schemas.openxmlformats.org/officeDocument/2006/relationships/tags" Target="../tags/tag77.xml"/><Relationship Id="rId3" Type="http://schemas.openxmlformats.org/officeDocument/2006/relationships/tags" Target="../tags/tag62.xml"/><Relationship Id="rId21" Type="http://schemas.openxmlformats.org/officeDocument/2006/relationships/image" Target="../media/image43.png"/><Relationship Id="rId7" Type="http://schemas.openxmlformats.org/officeDocument/2006/relationships/tags" Target="../tags/tag66.xml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2.wmf"/><Relationship Id="rId2" Type="http://schemas.openxmlformats.org/officeDocument/2006/relationships/tags" Target="../tags/tag61.xml"/><Relationship Id="rId16" Type="http://schemas.openxmlformats.org/officeDocument/2006/relationships/oleObject" Target="../embeddings/oleObject9.bin"/><Relationship Id="rId20" Type="http://schemas.openxmlformats.org/officeDocument/2006/relationships/tags" Target="../tags/tag79.xml"/><Relationship Id="rId1" Type="http://schemas.openxmlformats.org/officeDocument/2006/relationships/vmlDrawing" Target="../drawings/vmlDrawing3.vml"/><Relationship Id="rId6" Type="http://schemas.openxmlformats.org/officeDocument/2006/relationships/tags" Target="../tags/tag65.xml"/><Relationship Id="rId11" Type="http://schemas.openxmlformats.org/officeDocument/2006/relationships/image" Target="../media/image4.png"/><Relationship Id="rId5" Type="http://schemas.openxmlformats.org/officeDocument/2006/relationships/tags" Target="../tags/tag64.xml"/><Relationship Id="rId15" Type="http://schemas.openxmlformats.org/officeDocument/2006/relationships/image" Target="../media/image31.wmf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42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4.png"/><Relationship Id="rId5" Type="http://schemas.openxmlformats.org/officeDocument/2006/relationships/tags" Target="../tags/tag7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9" Type="http://schemas.openxmlformats.org/officeDocument/2006/relationships/tags" Target="../tags/tag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884907" y="5674192"/>
            <a:ext cx="93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endParaRPr lang="zh-CN" altLang="zh-CN" sz="180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724320" y="5674192"/>
            <a:ext cx="93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endParaRPr lang="zh-CN" altLang="zh-CN" sz="180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841670" y="5674192"/>
            <a:ext cx="882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endParaRPr lang="zh-CN" altLang="zh-CN" sz="180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079670" y="5674192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endParaRPr lang="zh-CN" altLang="zh-CN" sz="180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317670" y="5674192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endParaRPr lang="zh-CN" altLang="zh-CN" sz="180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555670" y="5674192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endParaRPr lang="zh-CN" altLang="zh-CN" sz="1800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8821532" y="4918542"/>
            <a:ext cx="8636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endParaRPr lang="zh-CN" altLang="zh-CN" sz="1800"/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5724320" y="4188292"/>
            <a:ext cx="9366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endParaRPr lang="zh-CN" altLang="zh-CN" sz="1800"/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3644987" y="3211237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固体密度测量实验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数据表格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25315" y="241746"/>
            <a:ext cx="11934633" cy="3046988"/>
            <a:chOff x="158759" y="603812"/>
            <a:chExt cx="18404363" cy="1604474"/>
          </a:xfrm>
        </p:grpSpPr>
        <p:sp>
          <p:nvSpPr>
            <p:cNvPr id="77" name="文本框 76"/>
            <p:cNvSpPr txBox="1"/>
            <p:nvPr/>
          </p:nvSpPr>
          <p:spPr>
            <a:xfrm>
              <a:off x="802193" y="603812"/>
              <a:ext cx="17117495" cy="1604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温馨提示：</a:t>
              </a:r>
              <a:endPara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1. </a:t>
              </a:r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请同学们将书包等个人物品放在后放桌子上！水杯放脚下；</a:t>
              </a:r>
              <a:endPara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2. </a:t>
              </a:r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预习报告按学号排好后提交</a:t>
              </a:r>
              <a:r>
                <a:rPr lang="en-US" altLang="zh-CN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;</a:t>
              </a:r>
            </a:p>
            <a:p>
              <a:r>
                <a:rPr lang="en-US" altLang="zh-CN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3. </a:t>
              </a:r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早来闲来无事的同学将表画在实验报告第二页</a:t>
              </a:r>
              <a:r>
                <a:rPr lang="zh-CN" altLang="en-US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原始数据</a:t>
              </a:r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处；</a:t>
              </a:r>
              <a:endPara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4. </a:t>
              </a:r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禁止拉动窗帘和手机充电；</a:t>
              </a:r>
              <a:endPara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5. </a:t>
              </a:r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实验按序号坐，以仪器编号为准；</a:t>
              </a:r>
              <a:r>
                <a:rPr lang="en-US" altLang="zh-CN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6. </a:t>
              </a:r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安排</a:t>
              </a:r>
              <a:r>
                <a:rPr lang="en-US" altLang="zh-CN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3-6</a:t>
              </a:r>
              <a:r>
                <a:rPr lang="zh-CN" altLang="en-US" sz="32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人下课值日。</a:t>
              </a:r>
              <a:endPara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998" y="1083753"/>
              <a:ext cx="924498" cy="329402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9" y="701485"/>
              <a:ext cx="780343" cy="270793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1400" y="1366084"/>
              <a:ext cx="911722" cy="339238"/>
            </a:xfrm>
            <a:prstGeom prst="rect">
              <a:avLst/>
            </a:prstGeom>
          </p:spPr>
        </p:pic>
      </p:grpSp>
      <p:graphicFrame>
        <p:nvGraphicFramePr>
          <p:cNvPr id="8" name="表格 21"/>
          <p:cNvGraphicFramePr>
            <a:graphicFrameLocks noGrp="1"/>
          </p:cNvGraphicFramePr>
          <p:nvPr/>
        </p:nvGraphicFramePr>
        <p:xfrm>
          <a:off x="1885243" y="3691671"/>
          <a:ext cx="8128000" cy="299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48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直径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 (mm)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高度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 (mm)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质量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2400" b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左 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zh-CN" altLang="en-US" sz="2400" b="1" kern="12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质量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2400" b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右 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zh-CN" altLang="en-US" sz="2400" b="1" kern="12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质量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 (g)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0" name="直接连接符 29"/>
          <p:cNvCxnSpPr/>
          <p:nvPr/>
        </p:nvCxnSpPr>
        <p:spPr>
          <a:xfrm>
            <a:off x="1885243" y="3691671"/>
            <a:ext cx="2009424" cy="678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2772980" y="3651194"/>
            <a:ext cx="139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测量次数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827535" y="4047095"/>
            <a:ext cx="174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待测物理量</a:t>
            </a:r>
          </a:p>
        </p:txBody>
      </p:sp>
      <p:sp>
        <p:nvSpPr>
          <p:cNvPr id="22" name="Text Box 72">
            <a:extLst>
              <a:ext uri="{FF2B5EF4-FFF2-40B4-BE49-F238E27FC236}">
                <a16:creationId xmlns:a16="http://schemas.microsoft.com/office/drawing/2014/main" id="{34BEC4B8-3CFA-43AD-9B50-1A583302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241" y="3355480"/>
            <a:ext cx="4608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螺旋测微计零点读数：  </a:t>
            </a:r>
            <a:r>
              <a:rPr lang="en-US" altLang="zh-CN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mm</a:t>
            </a:r>
            <a:endParaRPr lang="zh-CN" altLang="zh-CN" sz="1600" b="1" dirty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7" y="1420344"/>
            <a:ext cx="523575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214898" y="4917199"/>
            <a:ext cx="4350524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100mm+8x0.1mm=100.8mm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35" y="1349821"/>
            <a:ext cx="47529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6514062" y="4946309"/>
            <a:ext cx="4667848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100mm+15x0.05mm=100.75mm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21ED09-1E69-4ACD-8FF3-D21513E1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29190C-8230-44A0-BA4F-B70EBABF18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5640" y="5887761"/>
            <a:ext cx="4350525" cy="576248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游标卡尺不估读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079487" y="3509418"/>
                <a:ext cx="2595928" cy="103874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zh-CN" altLang="en-US" sz="3600" b="1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8079487" y="3509418"/>
                <a:ext cx="2595928" cy="1038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 descr="C:\Users\hp\AppData\Local\Temp\WeChat Files\4cf53b76d493c07e046a7d9117e85f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 l="13704" t="14650" b="8642"/>
          <a:stretch>
            <a:fillRect/>
          </a:stretch>
        </p:blipFill>
        <p:spPr bwMode="auto">
          <a:xfrm>
            <a:off x="1843158" y="2843190"/>
            <a:ext cx="5413482" cy="3056894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77887B2-BBD9-48BD-9DA0-14C65118F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390853"/>
            <a:ext cx="7422212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zh-CN" altLang="en-US" sz="36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用游标卡尺测量铜块的直径</a:t>
            </a:r>
            <a:r>
              <a:rPr lang="en-US" altLang="zh-CN" sz="36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60915F-AE0D-42C6-A234-1C8BDF357D35}"/>
              </a:ext>
            </a:extLst>
          </p:cNvPr>
          <p:cNvSpPr txBox="1"/>
          <p:nvPr/>
        </p:nvSpPr>
        <p:spPr>
          <a:xfrm>
            <a:off x="1112047" y="2194832"/>
            <a:ext cx="11602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转动一次测上部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、转动一次测中部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、转动一次测下部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901079F-1D55-415B-8FE1-78426C457A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32289" y="6090538"/>
            <a:ext cx="5635219" cy="576248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将铜块放置桌面水平测量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5" y="1179086"/>
            <a:ext cx="7561263" cy="353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087529" y="3886351"/>
            <a:ext cx="7753561" cy="24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上图所示是一种常见的螺旋测微计，它的测量精度可以达到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0.01mm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，精密螺纹的螺距为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0.5mm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 即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每旋转一周，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前进或后退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0.5mm,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可动刻度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上的刻度为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等分，每个刻度为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0.01mm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，所以螺旋测微器可准确到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0.01mm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。由于还能再估读一位，可读到毫米的千分位。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018844" y="3781778"/>
            <a:ext cx="7856113" cy="2652889"/>
          </a:xfrm>
          <a:prstGeom prst="flowChartAlternateProcess">
            <a:avLst/>
          </a:prstGeom>
          <a:noFill/>
          <a:ln w="34925">
            <a:solidFill>
              <a:srgbClr val="33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17" name="文本框 16"/>
          <p:cNvSpPr txBox="1"/>
          <p:nvPr/>
        </p:nvSpPr>
        <p:spPr>
          <a:xfrm>
            <a:off x="8263466" y="1821071"/>
            <a:ext cx="3766679" cy="100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螺旋测微计又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千分尺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，是一种测量长度的仪器。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DFCE48-F61B-4659-9B46-9E31DAC9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1176" y="1485555"/>
            <a:ext cx="7750261" cy="46166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读数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固定刻度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整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0.5mm) +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可动刻度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不足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0.5mm)</a:t>
            </a:r>
          </a:p>
        </p:txBody>
      </p:sp>
      <p:grpSp>
        <p:nvGrpSpPr>
          <p:cNvPr id="102" name="Group 96"/>
          <p:cNvGrpSpPr/>
          <p:nvPr/>
        </p:nvGrpSpPr>
        <p:grpSpPr bwMode="auto">
          <a:xfrm>
            <a:off x="1907632" y="2832998"/>
            <a:ext cx="3429000" cy="1792287"/>
            <a:chOff x="288" y="2592"/>
            <a:chExt cx="2160" cy="1129"/>
          </a:xfrm>
        </p:grpSpPr>
        <p:grpSp>
          <p:nvGrpSpPr>
            <p:cNvPr id="103" name="Group 97"/>
            <p:cNvGrpSpPr/>
            <p:nvPr/>
          </p:nvGrpSpPr>
          <p:grpSpPr bwMode="auto">
            <a:xfrm>
              <a:off x="288" y="2807"/>
              <a:ext cx="1698" cy="624"/>
              <a:chOff x="3477" y="1440"/>
              <a:chExt cx="4245" cy="1560"/>
            </a:xfrm>
          </p:grpSpPr>
          <p:grpSp>
            <p:nvGrpSpPr>
              <p:cNvPr id="137" name="Group 98"/>
              <p:cNvGrpSpPr/>
              <p:nvPr/>
            </p:nvGrpSpPr>
            <p:grpSpPr bwMode="auto">
              <a:xfrm>
                <a:off x="4212" y="1596"/>
                <a:ext cx="3510" cy="1260"/>
                <a:chOff x="4212" y="1596"/>
                <a:chExt cx="3510" cy="1260"/>
              </a:xfrm>
            </p:grpSpPr>
            <p:grpSp>
              <p:nvGrpSpPr>
                <p:cNvPr id="139" name="Group 99"/>
                <p:cNvGrpSpPr/>
                <p:nvPr/>
              </p:nvGrpSpPr>
              <p:grpSpPr bwMode="auto">
                <a:xfrm>
                  <a:off x="4212" y="1596"/>
                  <a:ext cx="3510" cy="1248"/>
                  <a:chOff x="4212" y="1596"/>
                  <a:chExt cx="3780" cy="1248"/>
                </a:xfrm>
              </p:grpSpPr>
              <p:sp>
                <p:nvSpPr>
                  <p:cNvPr id="19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212" y="1596"/>
                    <a:ext cx="3780" cy="124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4212" y="2220"/>
                    <a:ext cx="37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40" name="Group 102"/>
                <p:cNvGrpSpPr/>
                <p:nvPr/>
              </p:nvGrpSpPr>
              <p:grpSpPr bwMode="auto">
                <a:xfrm>
                  <a:off x="4260" y="2010"/>
                  <a:ext cx="3462" cy="846"/>
                  <a:chOff x="4260" y="2010"/>
                  <a:chExt cx="3462" cy="846"/>
                </a:xfrm>
              </p:grpSpPr>
              <p:grpSp>
                <p:nvGrpSpPr>
                  <p:cNvPr id="141" name="Group 103"/>
                  <p:cNvGrpSpPr/>
                  <p:nvPr/>
                </p:nvGrpSpPr>
                <p:grpSpPr bwMode="auto">
                  <a:xfrm>
                    <a:off x="4322" y="2010"/>
                    <a:ext cx="3280" cy="522"/>
                    <a:chOff x="4522" y="2010"/>
                    <a:chExt cx="3280" cy="522"/>
                  </a:xfrm>
                </p:grpSpPr>
                <p:grpSp>
                  <p:nvGrpSpPr>
                    <p:cNvPr id="147" name="Group 104"/>
                    <p:cNvGrpSpPr/>
                    <p:nvPr/>
                  </p:nvGrpSpPr>
                  <p:grpSpPr bwMode="auto">
                    <a:xfrm flipV="1">
                      <a:off x="4522" y="2220"/>
                      <a:ext cx="3200" cy="312"/>
                      <a:chOff x="2400" y="2160"/>
                      <a:chExt cx="3200" cy="240"/>
                    </a:xfrm>
                  </p:grpSpPr>
                  <p:sp>
                    <p:nvSpPr>
                      <p:cNvPr id="170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2160"/>
                        <a:ext cx="0" cy="24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1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2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2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4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5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0" y="2220"/>
                        <a:ext cx="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6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7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2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8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8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0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00" y="2160"/>
                        <a:ext cx="0" cy="24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6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2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3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8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4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0" y="2220"/>
                        <a:ext cx="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6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6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7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2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8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8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9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4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0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00" y="2160"/>
                        <a:ext cx="0" cy="24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8" name="Group 126"/>
                    <p:cNvGrpSpPr/>
                    <p:nvPr/>
                  </p:nvGrpSpPr>
                  <p:grpSpPr bwMode="auto">
                    <a:xfrm>
                      <a:off x="4602" y="2010"/>
                      <a:ext cx="3200" cy="194"/>
                      <a:chOff x="4682" y="3468"/>
                      <a:chExt cx="3200" cy="567"/>
                    </a:xfrm>
                  </p:grpSpPr>
                  <p:sp>
                    <p:nvSpPr>
                      <p:cNvPr id="149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0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4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1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2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3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4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5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64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6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0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7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96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8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2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9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2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0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44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60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2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76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92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0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24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6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40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7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8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72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9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8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42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2" y="2514"/>
                    <a:ext cx="342" cy="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000" b="0">
                        <a:latin typeface="Times New Roman" panose="02020603050405020304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143" name="Text 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80" y="2555"/>
                    <a:ext cx="342" cy="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000" b="0">
                        <a:latin typeface="Times New Roman" panose="02020603050405020304" pitchFamily="18" charset="0"/>
                      </a:rPr>
                      <a:t>20</a:t>
                    </a:r>
                  </a:p>
                </p:txBody>
              </p:sp>
              <p:sp>
                <p:nvSpPr>
                  <p:cNvPr id="144" name="Text Box 1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62" y="2514"/>
                    <a:ext cx="342" cy="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400"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45" name="Text 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2" y="2532"/>
                    <a:ext cx="342" cy="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000" b="0">
                        <a:latin typeface="Times New Roman" panose="02020603050405020304" pitchFamily="18" charset="0"/>
                      </a:rPr>
                      <a:t>10</a:t>
                    </a:r>
                  </a:p>
                </p:txBody>
              </p:sp>
              <p:sp>
                <p:nvSpPr>
                  <p:cNvPr id="146" name="Text Box 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0" y="2523"/>
                    <a:ext cx="342" cy="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400"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138" name="Freeform 153"/>
              <p:cNvSpPr/>
              <p:nvPr/>
            </p:nvSpPr>
            <p:spPr bwMode="auto">
              <a:xfrm>
                <a:off x="3477" y="1440"/>
                <a:ext cx="735" cy="1560"/>
              </a:xfrm>
              <a:custGeom>
                <a:avLst/>
                <a:gdLst>
                  <a:gd name="T0" fmla="*/ 0 w 945"/>
                  <a:gd name="T1" fmla="*/ 0 h 1248"/>
                  <a:gd name="T2" fmla="*/ 945 w 945"/>
                  <a:gd name="T3" fmla="*/ 0 h 1248"/>
                  <a:gd name="T4" fmla="*/ 945 w 945"/>
                  <a:gd name="T5" fmla="*/ 1248 h 1248"/>
                  <a:gd name="T6" fmla="*/ 0 w 945"/>
                  <a:gd name="T7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5" h="1248">
                    <a:moveTo>
                      <a:pt x="0" y="0"/>
                    </a:moveTo>
                    <a:lnTo>
                      <a:pt x="945" y="0"/>
                    </a:lnTo>
                    <a:lnTo>
                      <a:pt x="945" y="1248"/>
                    </a:lnTo>
                    <a:lnTo>
                      <a:pt x="0" y="1248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4" name="Group 154"/>
            <p:cNvGrpSpPr/>
            <p:nvPr/>
          </p:nvGrpSpPr>
          <p:grpSpPr bwMode="auto">
            <a:xfrm>
              <a:off x="1248" y="2592"/>
              <a:ext cx="637" cy="948"/>
              <a:chOff x="1248" y="2592"/>
              <a:chExt cx="637" cy="948"/>
            </a:xfrm>
          </p:grpSpPr>
          <p:sp>
            <p:nvSpPr>
              <p:cNvPr id="135" name="Freeform 156"/>
              <p:cNvSpPr/>
              <p:nvPr/>
            </p:nvSpPr>
            <p:spPr bwMode="auto">
              <a:xfrm flipH="1">
                <a:off x="1248" y="2724"/>
                <a:ext cx="637" cy="749"/>
              </a:xfrm>
              <a:custGeom>
                <a:avLst/>
                <a:gdLst>
                  <a:gd name="T0" fmla="*/ 0 w 945"/>
                  <a:gd name="T1" fmla="*/ 0 h 1248"/>
                  <a:gd name="T2" fmla="*/ 945 w 945"/>
                  <a:gd name="T3" fmla="*/ 0 h 1248"/>
                  <a:gd name="T4" fmla="*/ 945 w 945"/>
                  <a:gd name="T5" fmla="*/ 1248 h 1248"/>
                  <a:gd name="T6" fmla="*/ 0 w 945"/>
                  <a:gd name="T7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5" h="1248">
                    <a:moveTo>
                      <a:pt x="0" y="0"/>
                    </a:moveTo>
                    <a:lnTo>
                      <a:pt x="945" y="0"/>
                    </a:lnTo>
                    <a:lnTo>
                      <a:pt x="945" y="1248"/>
                    </a:lnTo>
                    <a:lnTo>
                      <a:pt x="0" y="1248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7" name="Group 158"/>
              <p:cNvGrpSpPr/>
              <p:nvPr/>
            </p:nvGrpSpPr>
            <p:grpSpPr bwMode="auto">
              <a:xfrm>
                <a:off x="1249" y="2592"/>
                <a:ext cx="472" cy="948"/>
                <a:chOff x="1249" y="2592"/>
                <a:chExt cx="472" cy="948"/>
              </a:xfrm>
            </p:grpSpPr>
            <p:grpSp>
              <p:nvGrpSpPr>
                <p:cNvPr id="108" name="Group 159"/>
                <p:cNvGrpSpPr/>
                <p:nvPr/>
              </p:nvGrpSpPr>
              <p:grpSpPr bwMode="auto">
                <a:xfrm>
                  <a:off x="1249" y="2644"/>
                  <a:ext cx="320" cy="896"/>
                  <a:chOff x="2321" y="1319"/>
                  <a:chExt cx="801" cy="2241"/>
                </a:xfrm>
              </p:grpSpPr>
              <p:sp>
                <p:nvSpPr>
                  <p:cNvPr id="114" name="Line 16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721" y="3160"/>
                    <a:ext cx="0" cy="80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Line 16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3248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Line 162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3136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" name="Line 163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3024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" name="Line 164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2912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Line 165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621" y="2700"/>
                    <a:ext cx="0" cy="60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" name="Line 166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2688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" name="Line 16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2576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Line 168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2464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Line 169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2352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Line 17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722" y="2040"/>
                    <a:ext cx="0" cy="80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Line 17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2127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Line 172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2015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Line 173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1903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Line 174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1791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Line 175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621" y="1579"/>
                    <a:ext cx="0" cy="60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Line 176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1567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Line 17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1455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Line 178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1343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Line 179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21" y="1231"/>
                    <a:ext cx="0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Line 18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721" y="919"/>
                    <a:ext cx="0" cy="80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9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1569" y="3040"/>
                  <a:ext cx="137" cy="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>
                      <a:latin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110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1566" y="2828"/>
                  <a:ext cx="137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>
                      <a:latin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111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584" y="2592"/>
                  <a:ext cx="137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 dirty="0">
                      <a:latin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112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1577" y="3250"/>
                  <a:ext cx="137" cy="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>
                      <a:latin typeface="Times New Roman" panose="02020603050405020304" pitchFamily="18" charset="0"/>
                    </a:rPr>
                    <a:t>15</a:t>
                  </a:r>
                </a:p>
              </p:txBody>
            </p:sp>
          </p:grpSp>
        </p:grpSp>
        <p:sp>
          <p:nvSpPr>
            <p:cNvPr id="105" name="Rectangle 186"/>
            <p:cNvSpPr>
              <a:spLocks noChangeArrowheads="1"/>
            </p:cNvSpPr>
            <p:nvPr/>
          </p:nvSpPr>
          <p:spPr bwMode="auto">
            <a:xfrm>
              <a:off x="600" y="3526"/>
              <a:ext cx="1848" cy="1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zh-CN" sz="36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3" name="Rectangle 187"/>
          <p:cNvSpPr>
            <a:spLocks noChangeArrowheads="1"/>
          </p:cNvSpPr>
          <p:nvPr/>
        </p:nvSpPr>
        <p:spPr bwMode="auto">
          <a:xfrm>
            <a:off x="298464" y="4505754"/>
            <a:ext cx="5761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9.5 mm + 0.19 mm +0.004 mm =9.694 mm</a:t>
            </a:r>
          </a:p>
        </p:txBody>
      </p:sp>
      <p:grpSp>
        <p:nvGrpSpPr>
          <p:cNvPr id="194" name="Group 188"/>
          <p:cNvGrpSpPr/>
          <p:nvPr/>
        </p:nvGrpSpPr>
        <p:grpSpPr bwMode="auto">
          <a:xfrm>
            <a:off x="7594712" y="2814241"/>
            <a:ext cx="2695575" cy="1620837"/>
            <a:chOff x="3168" y="2544"/>
            <a:chExt cx="1698" cy="1021"/>
          </a:xfrm>
        </p:grpSpPr>
        <p:grpSp>
          <p:nvGrpSpPr>
            <p:cNvPr id="195" name="Group 189"/>
            <p:cNvGrpSpPr/>
            <p:nvPr/>
          </p:nvGrpSpPr>
          <p:grpSpPr bwMode="auto">
            <a:xfrm>
              <a:off x="3168" y="2775"/>
              <a:ext cx="1698" cy="624"/>
              <a:chOff x="3168" y="2775"/>
              <a:chExt cx="1698" cy="624"/>
            </a:xfrm>
          </p:grpSpPr>
          <p:grpSp>
            <p:nvGrpSpPr>
              <p:cNvPr id="228" name="Group 190"/>
              <p:cNvGrpSpPr/>
              <p:nvPr/>
            </p:nvGrpSpPr>
            <p:grpSpPr bwMode="auto">
              <a:xfrm>
                <a:off x="3462" y="2837"/>
                <a:ext cx="1404" cy="504"/>
                <a:chOff x="3462" y="2837"/>
                <a:chExt cx="1404" cy="504"/>
              </a:xfrm>
            </p:grpSpPr>
            <p:grpSp>
              <p:nvGrpSpPr>
                <p:cNvPr id="230" name="Group 191"/>
                <p:cNvGrpSpPr/>
                <p:nvPr/>
              </p:nvGrpSpPr>
              <p:grpSpPr bwMode="auto">
                <a:xfrm>
                  <a:off x="3462" y="2837"/>
                  <a:ext cx="1404" cy="499"/>
                  <a:chOff x="3462" y="2837"/>
                  <a:chExt cx="1404" cy="499"/>
                </a:xfrm>
              </p:grpSpPr>
              <p:sp>
                <p:nvSpPr>
                  <p:cNvPr id="282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837"/>
                    <a:ext cx="1404" cy="49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3462" y="3087"/>
                    <a:ext cx="140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31" name="Group 194"/>
                <p:cNvGrpSpPr/>
                <p:nvPr/>
              </p:nvGrpSpPr>
              <p:grpSpPr bwMode="auto">
                <a:xfrm>
                  <a:off x="3481" y="3003"/>
                  <a:ext cx="1385" cy="338"/>
                  <a:chOff x="3481" y="3003"/>
                  <a:chExt cx="1385" cy="338"/>
                </a:xfrm>
              </p:grpSpPr>
              <p:grpSp>
                <p:nvGrpSpPr>
                  <p:cNvPr id="232" name="Group 195"/>
                  <p:cNvGrpSpPr/>
                  <p:nvPr/>
                </p:nvGrpSpPr>
                <p:grpSpPr bwMode="auto">
                  <a:xfrm>
                    <a:off x="3506" y="3003"/>
                    <a:ext cx="1312" cy="209"/>
                    <a:chOff x="4522" y="2010"/>
                    <a:chExt cx="3280" cy="522"/>
                  </a:xfrm>
                </p:grpSpPr>
                <p:grpSp>
                  <p:nvGrpSpPr>
                    <p:cNvPr id="238" name="Group 196"/>
                    <p:cNvGrpSpPr/>
                    <p:nvPr/>
                  </p:nvGrpSpPr>
                  <p:grpSpPr bwMode="auto">
                    <a:xfrm flipV="1">
                      <a:off x="4522" y="2220"/>
                      <a:ext cx="3200" cy="312"/>
                      <a:chOff x="2400" y="2160"/>
                      <a:chExt cx="3200" cy="240"/>
                    </a:xfrm>
                  </p:grpSpPr>
                  <p:sp>
                    <p:nvSpPr>
                      <p:cNvPr id="261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2160"/>
                        <a:ext cx="0" cy="24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2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3" name="Line 1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2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4" name="Line 2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5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6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0" y="2220"/>
                        <a:ext cx="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7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8" name="Line 2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2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9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8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0" name="Line 2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1" name="Line 2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00" y="2160"/>
                        <a:ext cx="0" cy="24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2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6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3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4" name="Line 2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8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5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6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0" y="2220"/>
                        <a:ext cx="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6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8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2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9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8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0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40" y="2280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1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00" y="2160"/>
                        <a:ext cx="0" cy="24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9" name="Group 218"/>
                    <p:cNvGrpSpPr/>
                    <p:nvPr/>
                  </p:nvGrpSpPr>
                  <p:grpSpPr bwMode="auto">
                    <a:xfrm>
                      <a:off x="4602" y="2010"/>
                      <a:ext cx="3200" cy="194"/>
                      <a:chOff x="4682" y="3468"/>
                      <a:chExt cx="3200" cy="567"/>
                    </a:xfrm>
                  </p:grpSpPr>
                  <p:sp>
                    <p:nvSpPr>
                      <p:cNvPr id="240" name="Line 2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1" name="Line 2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4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2" name="Line 2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3" name="Line 2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4" name="Line 2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5" name="Line 2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6" name="Line 2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64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7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80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8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96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9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2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0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2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1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44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2" name="Line 2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60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3" name="Line 2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76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4" name="Line 2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92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5" name="Line 2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0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" name="Line 2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24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7" name="Line 2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40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8" name="Line 2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56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9" name="Line 2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72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0" name="Line 2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882" y="3468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233" name="Text Box 2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6" y="3204"/>
                    <a:ext cx="137" cy="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000" b="0">
                        <a:latin typeface="Times New Roman" panose="02020603050405020304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234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9" y="3221"/>
                    <a:ext cx="137" cy="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000" b="0">
                        <a:latin typeface="Times New Roman" panose="02020603050405020304" pitchFamily="18" charset="0"/>
                      </a:rPr>
                      <a:t>20</a:t>
                    </a:r>
                  </a:p>
                </p:txBody>
              </p:sp>
              <p:sp>
                <p:nvSpPr>
                  <p:cNvPr id="235" name="Text Box 2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2" y="3204"/>
                    <a:ext cx="137" cy="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400"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236" name="Text Box 2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4" y="3212"/>
                    <a:ext cx="137" cy="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000" b="0">
                        <a:latin typeface="Times New Roman" panose="02020603050405020304" pitchFamily="18" charset="0"/>
                      </a:rPr>
                      <a:t>10</a:t>
                    </a:r>
                  </a:p>
                </p:txBody>
              </p:sp>
              <p:sp>
                <p:nvSpPr>
                  <p:cNvPr id="237" name="Text Box 2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1" y="3208"/>
                    <a:ext cx="137" cy="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400"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229" name="Freeform 245"/>
              <p:cNvSpPr/>
              <p:nvPr/>
            </p:nvSpPr>
            <p:spPr bwMode="auto">
              <a:xfrm>
                <a:off x="3168" y="2775"/>
                <a:ext cx="294" cy="624"/>
              </a:xfrm>
              <a:custGeom>
                <a:avLst/>
                <a:gdLst>
                  <a:gd name="T0" fmla="*/ 0 w 945"/>
                  <a:gd name="T1" fmla="*/ 0 h 1248"/>
                  <a:gd name="T2" fmla="*/ 945 w 945"/>
                  <a:gd name="T3" fmla="*/ 0 h 1248"/>
                  <a:gd name="T4" fmla="*/ 945 w 945"/>
                  <a:gd name="T5" fmla="*/ 1248 h 1248"/>
                  <a:gd name="T6" fmla="*/ 0 w 945"/>
                  <a:gd name="T7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5" h="1248">
                    <a:moveTo>
                      <a:pt x="0" y="0"/>
                    </a:moveTo>
                    <a:lnTo>
                      <a:pt x="945" y="0"/>
                    </a:lnTo>
                    <a:lnTo>
                      <a:pt x="945" y="1248"/>
                    </a:lnTo>
                    <a:lnTo>
                      <a:pt x="0" y="1248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6" name="Group 246"/>
            <p:cNvGrpSpPr/>
            <p:nvPr/>
          </p:nvGrpSpPr>
          <p:grpSpPr bwMode="auto">
            <a:xfrm>
              <a:off x="4165" y="2544"/>
              <a:ext cx="637" cy="1021"/>
              <a:chOff x="4165" y="2544"/>
              <a:chExt cx="637" cy="1021"/>
            </a:xfrm>
          </p:grpSpPr>
          <p:sp>
            <p:nvSpPr>
              <p:cNvPr id="226" name="Freeform 248"/>
              <p:cNvSpPr/>
              <p:nvPr/>
            </p:nvSpPr>
            <p:spPr bwMode="auto">
              <a:xfrm flipH="1">
                <a:off x="4165" y="2676"/>
                <a:ext cx="637" cy="749"/>
              </a:xfrm>
              <a:custGeom>
                <a:avLst/>
                <a:gdLst>
                  <a:gd name="T0" fmla="*/ 0 w 945"/>
                  <a:gd name="T1" fmla="*/ 0 h 1248"/>
                  <a:gd name="T2" fmla="*/ 945 w 945"/>
                  <a:gd name="T3" fmla="*/ 0 h 1248"/>
                  <a:gd name="T4" fmla="*/ 945 w 945"/>
                  <a:gd name="T5" fmla="*/ 1248 h 1248"/>
                  <a:gd name="T6" fmla="*/ 0 w 945"/>
                  <a:gd name="T7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5" h="1248">
                    <a:moveTo>
                      <a:pt x="0" y="0"/>
                    </a:moveTo>
                    <a:lnTo>
                      <a:pt x="945" y="0"/>
                    </a:lnTo>
                    <a:lnTo>
                      <a:pt x="945" y="1248"/>
                    </a:lnTo>
                    <a:lnTo>
                      <a:pt x="0" y="1248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8" name="Group 250"/>
              <p:cNvGrpSpPr/>
              <p:nvPr/>
            </p:nvGrpSpPr>
            <p:grpSpPr bwMode="auto">
              <a:xfrm>
                <a:off x="4166" y="2544"/>
                <a:ext cx="472" cy="1021"/>
                <a:chOff x="4166" y="2544"/>
                <a:chExt cx="472" cy="1021"/>
              </a:xfrm>
            </p:grpSpPr>
            <p:grpSp>
              <p:nvGrpSpPr>
                <p:cNvPr id="199" name="Group 251"/>
                <p:cNvGrpSpPr/>
                <p:nvPr/>
              </p:nvGrpSpPr>
              <p:grpSpPr bwMode="auto">
                <a:xfrm>
                  <a:off x="4166" y="2596"/>
                  <a:ext cx="320" cy="896"/>
                  <a:chOff x="4166" y="2596"/>
                  <a:chExt cx="320" cy="896"/>
                </a:xfrm>
              </p:grpSpPr>
              <p:sp>
                <p:nvSpPr>
                  <p:cNvPr id="205" name="Line 252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326" y="3332"/>
                    <a:ext cx="0" cy="32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Line 253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3367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Line 254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3322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Line 255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3278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Line 256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3233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Line 25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86" y="314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Line 258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51" y="3148"/>
                    <a:ext cx="0" cy="1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Line 259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3099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Line 26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3054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Line 26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3009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Line 262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326" y="2884"/>
                    <a:ext cx="0" cy="32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Line 263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2919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Line 264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2874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Line 265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2829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Line 266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2785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Line 26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86" y="270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Line 268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2695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Line 269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2650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Line 27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2606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Line 27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46" y="2561"/>
                    <a:ext cx="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Line 272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326" y="2436"/>
                    <a:ext cx="0" cy="32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6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0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4486" y="2992"/>
                  <a:ext cx="137" cy="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 dirty="0">
                      <a:latin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201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4483" y="2780"/>
                  <a:ext cx="137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>
                      <a:latin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202" name="Text Box 275"/>
                <p:cNvSpPr txBox="1">
                  <a:spLocks noChangeArrowheads="1"/>
                </p:cNvSpPr>
                <p:nvPr/>
              </p:nvSpPr>
              <p:spPr bwMode="auto">
                <a:xfrm>
                  <a:off x="4501" y="2544"/>
                  <a:ext cx="137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>
                      <a:latin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203" name="Text Box 276"/>
                <p:cNvSpPr txBox="1">
                  <a:spLocks noChangeArrowheads="1"/>
                </p:cNvSpPr>
                <p:nvPr/>
              </p:nvSpPr>
              <p:spPr bwMode="auto">
                <a:xfrm>
                  <a:off x="4494" y="3202"/>
                  <a:ext cx="137" cy="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 dirty="0">
                      <a:latin typeface="Times New Roman" panose="02020603050405020304" pitchFamily="18" charset="0"/>
                    </a:rPr>
                    <a:t>15</a:t>
                  </a:r>
                </a:p>
              </p:txBody>
            </p:sp>
            <p:sp>
              <p:nvSpPr>
                <p:cNvPr id="204" name="Text Box 277"/>
                <p:cNvSpPr txBox="1">
                  <a:spLocks noChangeArrowheads="1"/>
                </p:cNvSpPr>
                <p:nvPr/>
              </p:nvSpPr>
              <p:spPr bwMode="auto">
                <a:xfrm>
                  <a:off x="4501" y="3445"/>
                  <a:ext cx="137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400"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</p:grpSp>
        </p:grpSp>
      </p:grpSp>
      <p:sp>
        <p:nvSpPr>
          <p:cNvPr id="284" name="Text Box 278"/>
          <p:cNvSpPr txBox="1">
            <a:spLocks noChangeArrowheads="1"/>
          </p:cNvSpPr>
          <p:nvPr/>
        </p:nvSpPr>
        <p:spPr bwMode="auto">
          <a:xfrm>
            <a:off x="6307065" y="4556571"/>
            <a:ext cx="61585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mm +0.19 mm +0.000 mm =10.190 mm</a:t>
            </a:r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92544104-A667-4744-BA86-1D72CDD6A2A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3582" y="5521937"/>
            <a:ext cx="7698850" cy="576248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螺旋测微计必须估读！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读到千分之一毫米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7" name="Rectangle 9">
            <a:extLst>
              <a:ext uri="{FF2B5EF4-FFF2-40B4-BE49-F238E27FC236}">
                <a16:creationId xmlns:a16="http://schemas.microsoft.com/office/drawing/2014/main" id="{31DFBF81-F4D2-4ACA-A8EB-320A0B500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3" grpId="0" autoUpdateAnimBg="0"/>
      <p:bldP spid="28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081912" y="2059579"/>
                <a:ext cx="2595928" cy="103874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zh-CN" altLang="en-US" sz="3600" b="1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9081912" y="2059579"/>
                <a:ext cx="2595928" cy="1038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 b="5732"/>
          <a:stretch>
            <a:fillRect/>
          </a:stretch>
        </p:blipFill>
        <p:spPr bwMode="auto">
          <a:xfrm>
            <a:off x="5507810" y="3461658"/>
            <a:ext cx="6170030" cy="279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FE86A04-2248-4ECC-893E-6695C0DC5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53" y="1124408"/>
            <a:ext cx="11716201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Font typeface="+mj-ea"/>
              <a:buAutoNum type="circleNumDbPlain" startAt="2"/>
              <a:defRPr/>
            </a:pPr>
            <a:r>
              <a:rPr lang="zh-CN" altLang="en-US" sz="36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螺旋测微器测不同的位置铜块的高度</a:t>
            </a:r>
            <a:r>
              <a:rPr lang="en-US" altLang="zh-CN" sz="36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36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，共测</a:t>
            </a:r>
            <a:r>
              <a:rPr lang="en-US" altLang="zh-CN" sz="36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  <a:endParaRPr lang="en-US" altLang="zh-CN" sz="3600" b="1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698488-56DD-44C5-B94B-DA71A6807A6E}"/>
              </a:ext>
            </a:extLst>
          </p:cNvPr>
          <p:cNvSpPr txBox="1"/>
          <p:nvPr/>
        </p:nvSpPr>
        <p:spPr>
          <a:xfrm>
            <a:off x="514160" y="2116523"/>
            <a:ext cx="4925420" cy="453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转动止动旋钮，解除锁定；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使用前，判断零误差；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转动粗调旋钮，开口略大于待测物；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慢速转动微调旋钮，直到听到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喀喀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的声音；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锁定读数。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86388" y="1130757"/>
            <a:ext cx="9069695" cy="5727243"/>
            <a:chOff x="1786388" y="1130757"/>
            <a:chExt cx="9069695" cy="5727243"/>
          </a:xfrm>
        </p:grpSpPr>
        <p:pic>
          <p:nvPicPr>
            <p:cNvPr id="8" name="图片 7" descr="物理天平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0979" y="1185340"/>
              <a:ext cx="5510041" cy="5672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标注: 弯曲线形 12"/>
            <p:cNvSpPr/>
            <p:nvPr/>
          </p:nvSpPr>
          <p:spPr>
            <a:xfrm>
              <a:off x="9413178" y="6206868"/>
              <a:ext cx="1442905" cy="508001"/>
            </a:xfrm>
            <a:prstGeom prst="borderCallout2">
              <a:avLst>
                <a:gd name="adj1" fmla="val 42832"/>
                <a:gd name="adj2" fmla="val 270"/>
                <a:gd name="adj3" fmla="val 55028"/>
                <a:gd name="adj4" fmla="val 3310"/>
                <a:gd name="adj5" fmla="val 55344"/>
                <a:gd name="adj6" fmla="val -57643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调节螺母</a:t>
              </a:r>
            </a:p>
          </p:txBody>
        </p:sp>
        <p:sp>
          <p:nvSpPr>
            <p:cNvPr id="14" name="标注: 弯曲线形 13"/>
            <p:cNvSpPr/>
            <p:nvPr/>
          </p:nvSpPr>
          <p:spPr>
            <a:xfrm>
              <a:off x="9413178" y="4823979"/>
              <a:ext cx="1442905" cy="508001"/>
            </a:xfrm>
            <a:prstGeom prst="borderCallout2">
              <a:avLst>
                <a:gd name="adj1" fmla="val 42832"/>
                <a:gd name="adj2" fmla="val 270"/>
                <a:gd name="adj3" fmla="val 43917"/>
                <a:gd name="adj4" fmla="val -28767"/>
                <a:gd name="adj5" fmla="val 184233"/>
                <a:gd name="adj6" fmla="val -63902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秤盘</a:t>
              </a:r>
            </a:p>
          </p:txBody>
        </p:sp>
        <p:sp>
          <p:nvSpPr>
            <p:cNvPr id="15" name="标注: 弯曲线形 14"/>
            <p:cNvSpPr/>
            <p:nvPr/>
          </p:nvSpPr>
          <p:spPr>
            <a:xfrm>
              <a:off x="1786388" y="3579381"/>
              <a:ext cx="1442905" cy="508001"/>
            </a:xfrm>
            <a:prstGeom prst="borderCallout2">
              <a:avLst>
                <a:gd name="adj1" fmla="val 42832"/>
                <a:gd name="adj2" fmla="val 270"/>
                <a:gd name="adj3" fmla="val 55028"/>
                <a:gd name="adj4" fmla="val 133966"/>
                <a:gd name="adj5" fmla="val 224232"/>
                <a:gd name="adj6" fmla="val 168463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杯托盘</a:t>
              </a:r>
              <a:endPara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（托架）</a:t>
              </a:r>
            </a:p>
          </p:txBody>
        </p:sp>
        <p:sp>
          <p:nvSpPr>
            <p:cNvPr id="16" name="标注: 弯曲线形 15"/>
            <p:cNvSpPr/>
            <p:nvPr/>
          </p:nvSpPr>
          <p:spPr>
            <a:xfrm>
              <a:off x="2272481" y="1130757"/>
              <a:ext cx="1442905" cy="508001"/>
            </a:xfrm>
            <a:prstGeom prst="borderCallout2">
              <a:avLst>
                <a:gd name="adj1" fmla="val 42832"/>
                <a:gd name="adj2" fmla="val 270"/>
                <a:gd name="adj3" fmla="val 48362"/>
                <a:gd name="adj4" fmla="val 99541"/>
                <a:gd name="adj5" fmla="val 44232"/>
                <a:gd name="adj6" fmla="val 146557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平衡螺母</a:t>
              </a:r>
            </a:p>
          </p:txBody>
        </p:sp>
        <p:sp>
          <p:nvSpPr>
            <p:cNvPr id="17" name="标注: 弯曲线形 16"/>
            <p:cNvSpPr/>
            <p:nvPr/>
          </p:nvSpPr>
          <p:spPr>
            <a:xfrm>
              <a:off x="6967742" y="4174867"/>
              <a:ext cx="1442905" cy="508001"/>
            </a:xfrm>
            <a:prstGeom prst="borderCallout2">
              <a:avLst>
                <a:gd name="adj1" fmla="val 42832"/>
                <a:gd name="adj2" fmla="val 270"/>
                <a:gd name="adj3" fmla="val 52806"/>
                <a:gd name="adj4" fmla="val -12337"/>
                <a:gd name="adj5" fmla="val 242011"/>
                <a:gd name="adj6" fmla="val -46690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启动旋钮</a:t>
              </a:r>
            </a:p>
          </p:txBody>
        </p:sp>
        <p:sp>
          <p:nvSpPr>
            <p:cNvPr id="18" name="标注: 弯曲线形 17"/>
            <p:cNvSpPr/>
            <p:nvPr/>
          </p:nvSpPr>
          <p:spPr>
            <a:xfrm>
              <a:off x="9090621" y="1918315"/>
              <a:ext cx="1442905" cy="508001"/>
            </a:xfrm>
            <a:prstGeom prst="borderCallout2">
              <a:avLst>
                <a:gd name="adj1" fmla="val 18388"/>
                <a:gd name="adj2" fmla="val -167158"/>
                <a:gd name="adj3" fmla="val 59472"/>
                <a:gd name="adj4" fmla="val -41285"/>
                <a:gd name="adj5" fmla="val 57567"/>
                <a:gd name="adj6" fmla="val 1035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刀口、刀垫</a:t>
              </a:r>
            </a:p>
          </p:txBody>
        </p:sp>
        <p:sp>
          <p:nvSpPr>
            <p:cNvPr id="19" name="标注: 弯曲线形 18"/>
            <p:cNvSpPr/>
            <p:nvPr/>
          </p:nvSpPr>
          <p:spPr>
            <a:xfrm>
              <a:off x="2272480" y="2156828"/>
              <a:ext cx="1442905" cy="508001"/>
            </a:xfrm>
            <a:prstGeom prst="borderCallout2">
              <a:avLst>
                <a:gd name="adj1" fmla="val -181612"/>
                <a:gd name="adj2" fmla="val 261582"/>
                <a:gd name="adj3" fmla="val 37251"/>
                <a:gd name="adj4" fmla="val 137877"/>
                <a:gd name="adj5" fmla="val 46454"/>
                <a:gd name="adj6" fmla="val 98833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游码</a:t>
              </a:r>
            </a:p>
          </p:txBody>
        </p:sp>
        <p:sp>
          <p:nvSpPr>
            <p:cNvPr id="20" name="标注: 弯曲线形 19"/>
            <p:cNvSpPr/>
            <p:nvPr/>
          </p:nvSpPr>
          <p:spPr>
            <a:xfrm>
              <a:off x="8476613" y="1140484"/>
              <a:ext cx="1442905" cy="508001"/>
            </a:xfrm>
            <a:prstGeom prst="borderCallout2">
              <a:avLst>
                <a:gd name="adj1" fmla="val 82832"/>
                <a:gd name="adj2" fmla="val -158552"/>
                <a:gd name="adj3" fmla="val 55028"/>
                <a:gd name="adj4" fmla="val -34245"/>
                <a:gd name="adj5" fmla="val 53121"/>
                <a:gd name="adj6" fmla="val 254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游码卡尺</a:t>
              </a:r>
            </a:p>
          </p:txBody>
        </p:sp>
        <p:sp>
          <p:nvSpPr>
            <p:cNvPr id="21" name="标注: 弯曲线形 20"/>
            <p:cNvSpPr/>
            <p:nvPr/>
          </p:nvSpPr>
          <p:spPr>
            <a:xfrm>
              <a:off x="8851020" y="2920999"/>
              <a:ext cx="1442905" cy="508001"/>
            </a:xfrm>
            <a:prstGeom prst="borderCallout2">
              <a:avLst>
                <a:gd name="adj1" fmla="val 11721"/>
                <a:gd name="adj2" fmla="val -189847"/>
                <a:gd name="adj3" fmla="val 41694"/>
                <a:gd name="adj4" fmla="val -38938"/>
                <a:gd name="adj5" fmla="val 39789"/>
                <a:gd name="adj6" fmla="val 3382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感量调节器</a:t>
              </a:r>
            </a:p>
          </p:txBody>
        </p:sp>
      </p:grpSp>
      <p:sp>
        <p:nvSpPr>
          <p:cNvPr id="2" name="标注: 弯曲线形 14"/>
          <p:cNvSpPr/>
          <p:nvPr>
            <p:custDataLst>
              <p:tags r:id="rId1"/>
            </p:custDataLst>
          </p:nvPr>
        </p:nvSpPr>
        <p:spPr>
          <a:xfrm>
            <a:off x="4290828" y="6207011"/>
            <a:ext cx="1442905" cy="508001"/>
          </a:xfrm>
          <a:prstGeom prst="borderCallout2">
            <a:avLst>
              <a:gd name="adj1" fmla="val 42832"/>
              <a:gd name="adj2" fmla="val 270"/>
              <a:gd name="adj3" fmla="val 55028"/>
              <a:gd name="adj4" fmla="val 133966"/>
              <a:gd name="adj5" fmla="val -47477"/>
              <a:gd name="adj6" fmla="val 174440"/>
            </a:avLst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水平仪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D7919C1-C322-4B6F-804D-1ACAEB406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7464" y="2266015"/>
            <a:ext cx="780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如何解决天平不等臂的系统误差问题？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9035125" y="2214259"/>
            <a:ext cx="176056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交换法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176914" y="3536417"/>
            <a:ext cx="5716423" cy="1990126"/>
            <a:chOff x="6049937" y="3815751"/>
            <a:chExt cx="5716423" cy="1990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6052496" y="4353817"/>
                  <a:ext cx="526604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b="1" dirty="0"/>
                    <a:t>力矩</a:t>
                  </a:r>
                  <a14:m>
                    <m:oMath xmlns:m="http://schemas.openxmlformats.org/officeDocument/2006/math">
                      <m:r>
                        <a:rPr lang="zh-CN" altLang="en-US" sz="3200" b="1" i="1" smtClean="0">
                          <a:latin typeface="Cambria Math" panose="02040503050406030204" pitchFamily="18" charset="0"/>
                        </a:rPr>
                        <m:t>：</m:t>
                      </m:r>
                      <m:sSub>
                        <m:sSubPr>
                          <m:ctrlP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sz="3200" b="1" dirty="0">
                      <a:solidFill>
                        <a:srgbClr val="FF0000"/>
                      </a:solidFill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zh-CN" altLang="en-US" sz="3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6052496" y="4353817"/>
                  <a:ext cx="5266048" cy="584775"/>
                </a:xfrm>
                <a:prstGeom prst="rect">
                  <a:avLst/>
                </a:prstGeom>
                <a:blipFill rotWithShape="1">
                  <a:blip r:embed="rId1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6049937" y="3815751"/>
                  <a:ext cx="571642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b="1" dirty="0"/>
                    <a:t>力矩</a:t>
                  </a:r>
                  <a14:m>
                    <m:oMath xmlns:m="http://schemas.openxmlformats.org/officeDocument/2006/math">
                      <m:r>
                        <a:rPr lang="zh-CN" altLang="en-US" sz="3200" b="1" i="1" smtClean="0">
                          <a:latin typeface="Cambria Math" panose="02040503050406030204" pitchFamily="18" charset="0"/>
                        </a:rPr>
                        <m:t>：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sz="3200" b="1" dirty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zh-CN" altLang="en-US" sz="3200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>
                <a:xfrm>
                  <a:off x="6049937" y="3815751"/>
                  <a:ext cx="5716423" cy="584775"/>
                </a:xfrm>
                <a:prstGeom prst="rect">
                  <a:avLst/>
                </a:prstGeom>
                <a:blipFill rotWithShape="1">
                  <a:blip r:embed="rId2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6249684" y="5221102"/>
                  <a:ext cx="371219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zh-CN" alt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zh-CN" altLang="en-US" sz="3200" b="1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>
                <a:xfrm>
                  <a:off x="6249684" y="5221102"/>
                  <a:ext cx="3712191" cy="584775"/>
                </a:xfrm>
                <a:prstGeom prst="rect">
                  <a:avLst/>
                </a:prstGeom>
                <a:blipFill rotWithShape="1">
                  <a:blip r:embed="rId2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/>
          <p:cNvGrpSpPr/>
          <p:nvPr/>
        </p:nvGrpSpPr>
        <p:grpSpPr>
          <a:xfrm>
            <a:off x="1372903" y="2960500"/>
            <a:ext cx="3482169" cy="2945101"/>
            <a:chOff x="1908413" y="3200949"/>
            <a:chExt cx="3482169" cy="2945101"/>
          </a:xfrm>
        </p:grpSpPr>
        <p:grpSp>
          <p:nvGrpSpPr>
            <p:cNvPr id="13" name="组合 12"/>
            <p:cNvGrpSpPr/>
            <p:nvPr/>
          </p:nvGrpSpPr>
          <p:grpSpPr>
            <a:xfrm>
              <a:off x="1908413" y="3200949"/>
              <a:ext cx="3482169" cy="2945101"/>
              <a:chOff x="2129050" y="3403235"/>
              <a:chExt cx="3482169" cy="2945101"/>
            </a:xfrm>
          </p:grpSpPr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4"/>
              <a:stretch>
                <a:fillRect/>
              </a:stretch>
            </p:blipFill>
            <p:spPr>
              <a:xfrm>
                <a:off x="2129050" y="3757602"/>
                <a:ext cx="3482169" cy="2590734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>
                <p:custDataLst>
                  <p:tags r:id="rId6"/>
                </p:custDataLst>
              </p:nvPr>
            </p:nvSpPr>
            <p:spPr>
              <a:xfrm>
                <a:off x="2661313" y="4954137"/>
                <a:ext cx="286603" cy="21836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4817660" y="4954137"/>
                <a:ext cx="286603" cy="21836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/>
                  <p:cNvSpPr txBox="1"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2524835" y="5555033"/>
                    <a:ext cx="42308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7" name="文本框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2524835" y="5555033"/>
                    <a:ext cx="423081" cy="584775"/>
                  </a:xfrm>
                  <a:prstGeom prst="rect">
                    <a:avLst/>
                  </a:prstGeom>
                  <a:blipFill rotWithShape="1">
                    <a:blip r:embed="rId2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/>
                  <p:cNvSpPr txBox="1"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4681181" y="5555033"/>
                    <a:ext cx="42308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" name="文本框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4681181" y="5555033"/>
                    <a:ext cx="423081" cy="584775"/>
                  </a:xfrm>
                  <a:prstGeom prst="rect">
                    <a:avLst/>
                  </a:prstGeom>
                  <a:blipFill rotWithShape="1">
                    <a:blip r:embed="rId28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/>
                  <p:cNvSpPr txBox="1"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3016154" y="3420171"/>
                    <a:ext cx="42308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3200" b="1" dirty="0"/>
                  </a:p>
                </p:txBody>
              </p:sp>
            </mc:Choice>
            <mc:Fallback xmlns="">
              <p:sp>
                <p:nvSpPr>
                  <p:cNvPr id="19" name="文本框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3016154" y="3420171"/>
                    <a:ext cx="423081" cy="584775"/>
                  </a:xfrm>
                  <a:prstGeom prst="rect">
                    <a:avLst/>
                  </a:prstGeom>
                  <a:blipFill rotWithShape="1">
                    <a:blip r:embed="rId30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4114798" y="3403235"/>
                    <a:ext cx="42308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4114798" y="3403235"/>
                    <a:ext cx="423081" cy="584775"/>
                  </a:xfrm>
                  <a:prstGeom prst="rect">
                    <a:avLst/>
                  </a:prstGeom>
                  <a:blipFill rotWithShape="1">
                    <a:blip r:embed="rId3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2298367" y="4991204"/>
                  <a:ext cx="4230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3200" b="1" i="1">
                      <a:solidFill>
                        <a:srgbClr val="FF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3"/>
                  </p:custDataLst>
                </p:nvPr>
              </p:nvSpPr>
              <p:spPr>
                <a:xfrm>
                  <a:off x="2298367" y="4991204"/>
                  <a:ext cx="423081" cy="584775"/>
                </a:xfrm>
                <a:prstGeom prst="rect">
                  <a:avLst/>
                </a:prstGeom>
                <a:blipFill rotWithShape="1">
                  <a:blip r:embed="rId3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4446896" y="4959285"/>
                  <a:ext cx="4230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3200" b="1" i="1">
                      <a:solidFill>
                        <a:srgbClr val="FF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>
                <a:xfrm>
                  <a:off x="4446896" y="4959285"/>
                  <a:ext cx="423081" cy="584775"/>
                </a:xfrm>
                <a:prstGeom prst="rect">
                  <a:avLst/>
                </a:prstGeom>
                <a:blipFill rotWithShape="1">
                  <a:blip r:embed="rId3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id="{24611E4D-98D2-4457-B2DA-D9643393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93" y="1366391"/>
            <a:ext cx="7487463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Font typeface="+mj-ea"/>
              <a:buAutoNum type="circleNumDbPlain" startAt="3"/>
              <a:defRPr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使用天平测出铜块的质量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9842740C-2136-4CC3-A86A-22DBEF83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62588" y="1867751"/>
            <a:ext cx="1146682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天平的调整步骤：</a:t>
            </a:r>
            <a:endParaRPr lang="en-US" altLang="zh-CN" sz="3600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）底板水平调节，调整底座上面的水平仪，让气泡停留在水平仪正中间。</a:t>
            </a: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80209" y="4072835"/>
            <a:ext cx="652690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 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顺时针升高，逆时针降低；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 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在谁的连线上就调节那个螺母；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 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气泡在哪边，哪边就高。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597089" y="3784989"/>
            <a:ext cx="5421103" cy="2768600"/>
            <a:chOff x="500272" y="1978660"/>
            <a:chExt cx="5421103" cy="2768600"/>
          </a:xfrm>
        </p:grpSpPr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2469515" y="1978660"/>
              <a:ext cx="1190625" cy="111887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872808" y="3879216"/>
              <a:ext cx="422910" cy="46418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4759325" y="3821430"/>
              <a:ext cx="422910" cy="46418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 flipV="1">
              <a:off x="500272" y="1998344"/>
              <a:ext cx="3218815" cy="255841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>
              <a:off x="2469515" y="2072005"/>
              <a:ext cx="3159760" cy="246507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8"/>
              </p:custDataLst>
            </p:nvPr>
          </p:nvSpPr>
          <p:spPr>
            <a:xfrm>
              <a:off x="2642870" y="2193290"/>
              <a:ext cx="224790" cy="22479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9"/>
              </p:custDataLst>
            </p:nvPr>
          </p:nvSpPr>
          <p:spPr>
            <a:xfrm>
              <a:off x="2755265" y="2846576"/>
              <a:ext cx="224790" cy="2247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>
              <p:custDataLst>
                <p:tags r:id="rId10"/>
              </p:custDataLst>
            </p:nvPr>
          </p:nvSpPr>
          <p:spPr>
            <a:xfrm>
              <a:off x="544830" y="4285615"/>
              <a:ext cx="1477645" cy="4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调节螺母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4443730" y="4285615"/>
              <a:ext cx="1477645" cy="4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调节螺母</a:t>
              </a:r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2469515" y="3046730"/>
              <a:ext cx="1477645" cy="4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水平仪</a:t>
              </a:r>
            </a:p>
          </p:txBody>
        </p:sp>
        <p:sp>
          <p:nvSpPr>
            <p:cNvPr id="26" name="流程图: 联系 12"/>
            <p:cNvSpPr/>
            <p:nvPr>
              <p:custDataLst>
                <p:tags r:id="rId13"/>
              </p:custDataLst>
            </p:nvPr>
          </p:nvSpPr>
          <p:spPr>
            <a:xfrm>
              <a:off x="2835910" y="2309495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>
              <p:custDataLst>
                <p:tags r:id="rId14"/>
              </p:custDataLst>
            </p:nvPr>
          </p:nvSpPr>
          <p:spPr>
            <a:xfrm>
              <a:off x="2835910" y="2458720"/>
              <a:ext cx="260985" cy="2660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>
              <p:custDataLst>
                <p:tags r:id="rId15"/>
              </p:custDataLst>
            </p:nvPr>
          </p:nvSpPr>
          <p:spPr>
            <a:xfrm>
              <a:off x="2499995" y="2542949"/>
              <a:ext cx="224790" cy="2247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>
              <p:custDataLst>
                <p:tags r:id="rId16"/>
              </p:custDataLst>
            </p:nvPr>
          </p:nvSpPr>
          <p:spPr>
            <a:xfrm>
              <a:off x="3180715" y="2058141"/>
              <a:ext cx="224790" cy="22479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>
              <p:custDataLst>
                <p:tags r:id="rId17"/>
              </p:custDataLst>
            </p:nvPr>
          </p:nvSpPr>
          <p:spPr>
            <a:xfrm>
              <a:off x="3361962" y="2294542"/>
              <a:ext cx="224790" cy="22479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>
              <p:custDataLst>
                <p:tags r:id="rId18"/>
              </p:custDataLst>
            </p:nvPr>
          </p:nvCxnSpPr>
          <p:spPr>
            <a:xfrm>
              <a:off x="2469515" y="2072322"/>
              <a:ext cx="3159760" cy="246507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>
              <p:custDataLst>
                <p:tags r:id="rId19"/>
              </p:custDataLst>
            </p:nvPr>
          </p:nvSpPr>
          <p:spPr>
            <a:xfrm>
              <a:off x="3326765" y="2711427"/>
              <a:ext cx="224790" cy="2247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>
              <p:custDataLst>
                <p:tags r:id="rId20"/>
              </p:custDataLst>
            </p:nvPr>
          </p:nvCxnSpPr>
          <p:spPr>
            <a:xfrm>
              <a:off x="2469515" y="2072005"/>
              <a:ext cx="3159760" cy="246507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21D0324A-7278-4A1A-8623-47626E07A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15" y="1291175"/>
            <a:ext cx="7487463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Font typeface="+mj-ea"/>
              <a:buAutoNum type="circleNumDbPlain" startAt="3"/>
              <a:defRPr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使用天平测出铜块的质量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>
            <p:custDataLst>
              <p:tags r:id="rId1"/>
            </p:custDataLst>
          </p:nvPr>
        </p:nvSpPr>
        <p:spPr>
          <a:xfrm>
            <a:off x="362587" y="1906985"/>
            <a:ext cx="11466826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天平横梁平衡：</a:t>
            </a:r>
            <a:endParaRPr lang="en-US" altLang="zh-CN" sz="3600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37854" y="2700472"/>
            <a:ext cx="11091559" cy="331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检查横梁是否由立柱支撑；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检查托盘是否挂在横梁上；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检查游码拨到左侧零刻线处；（用镊子拨游码）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正对刻度盘坐着看指针应该指到标尺中央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的位置。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BE2C9AB-672B-473C-B943-D397F378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15" y="1291175"/>
            <a:ext cx="7487463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Font typeface="+mj-ea"/>
              <a:buAutoNum type="circleNumDbPlain" startAt="3"/>
              <a:defRPr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使用天平测出铜块的质量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>
            <p:custDataLst>
              <p:tags r:id="rId1"/>
            </p:custDataLst>
          </p:nvPr>
        </p:nvSpPr>
        <p:spPr>
          <a:xfrm>
            <a:off x="362587" y="1678220"/>
            <a:ext cx="11466826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调零：</a:t>
            </a:r>
            <a:endParaRPr lang="en-US" altLang="zh-CN" sz="3600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）旋转起动旋钮，使横梁脱离立柱，观察读数指针是否指在中央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刻度上。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）通过调整横梁两侧的平衡螺母，使指针指在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刻度上。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）反复调整直至平衡。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D6256D-E826-439B-8011-D921E772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15" y="1291175"/>
            <a:ext cx="7487463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Font typeface="+mj-ea"/>
              <a:buAutoNum type="circleNumDbPlain" startAt="3"/>
              <a:defRPr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使用天平测出铜块的质量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0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1686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11" name="矩形 10"/>
          <p:cNvSpPr/>
          <p:nvPr/>
        </p:nvSpPr>
        <p:spPr>
          <a:xfrm>
            <a:off x="4786489" y="2205228"/>
            <a:ext cx="72587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zh-CN" altLang="en-US" sz="66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实验一</a:t>
            </a:r>
            <a:r>
              <a:rPr lang="en-US" altLang="zh-CN" sz="66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66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固体密度</a:t>
            </a:r>
            <a:endParaRPr lang="en-US" altLang="zh-CN" sz="66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66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66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的测量</a:t>
            </a:r>
            <a:endParaRPr lang="zh-CN" altLang="en-US" sz="66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图片 8" descr="物理天平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445" y="1783746"/>
            <a:ext cx="4752622" cy="490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>
            <p:custDataLst>
              <p:tags r:id="rId1"/>
            </p:custDataLst>
          </p:nvPr>
        </p:nvSpPr>
        <p:spPr>
          <a:xfrm>
            <a:off x="362587" y="2079602"/>
            <a:ext cx="6066348" cy="378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交换法称重：</a:t>
            </a:r>
            <a:endParaRPr lang="en-US" altLang="zh-CN" sz="3600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用物理天平，左右称量出圆柱体的质量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32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左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32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各测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（左一次、右一次）（左一次、右一次）、（左一次、右一次）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66" y="2288263"/>
            <a:ext cx="5660512" cy="33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6740434" y="3138674"/>
            <a:ext cx="3580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62587" y="5677343"/>
            <a:ext cx="11712873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1-8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号同学从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ｇ开始加砝码，其余同学从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ｇ开始加砝码；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　左盘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右盘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游码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8E8E26F-E2EB-4A40-A47F-714AE71DD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15" y="1291175"/>
            <a:ext cx="7487463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Font typeface="+mj-ea"/>
              <a:buAutoNum type="circleNumDbPlain" startAt="3"/>
              <a:defRPr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使用天平测出铜块的质量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" name="对话气泡: 矩形 1">
            <a:extLst>
              <a:ext uri="{FF2B5EF4-FFF2-40B4-BE49-F238E27FC236}">
                <a16:creationId xmlns:a16="http://schemas.microsoft.com/office/drawing/2014/main" id="{358861B3-7AF6-4BF7-9C2A-CCF67B90F44B}"/>
              </a:ext>
            </a:extLst>
          </p:cNvPr>
          <p:cNvSpPr/>
          <p:nvPr/>
        </p:nvSpPr>
        <p:spPr>
          <a:xfrm>
            <a:off x="7210697" y="1632857"/>
            <a:ext cx="4708988" cy="655404"/>
          </a:xfrm>
          <a:prstGeom prst="wedgeRectCallout">
            <a:avLst>
              <a:gd name="adj1" fmla="val -60010"/>
              <a:gd name="adj2" fmla="val 122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游码读数以左边为准，游码宽度占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52438" y="1081903"/>
            <a:ext cx="11287124" cy="5365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实验注意事项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注意严禁用手拿砝码，取放砝码必须用镊子；移动游码必须用镊子。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里需要强调的是：取放物体；加减砝码；移动游码；平衡后读数；都必须将横梁放下，横梁要卡到两个立柱上，只有观察天平是否平衡时才能将横梁升起，不允许在横梁升起时加减砝码、移动游码、取放物体、读数以防止天平受到大的震动损伤刀口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整个操作过程要求天平横梁轻轻升起来就要在立柱的正上方，落下来就要卡到立柱上，横梁歪了、偏了都说明操作不规范。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五、数据处理</a:t>
            </a:r>
          </a:p>
        </p:txBody>
      </p:sp>
      <p:sp>
        <p:nvSpPr>
          <p:cNvPr id="18" name="TextBox 1"/>
          <p:cNvSpPr txBox="1"/>
          <p:nvPr>
            <p:custDataLst>
              <p:tags r:id="rId2"/>
            </p:custDataLst>
          </p:nvPr>
        </p:nvSpPr>
        <p:spPr>
          <a:xfrm>
            <a:off x="192970" y="996852"/>
            <a:ext cx="10859910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先处理直接测量量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92970" y="1718158"/>
            <a:ext cx="11091559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）求各个直接测量量的平均值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226021" y="2770496"/>
          <a:ext cx="1942407" cy="85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" name="Equation" r:id="rId11" imgW="1676400" imgH="740410" progId="Equation.DSMT4">
                  <p:embed/>
                </p:oleObj>
              </mc:Choice>
              <mc:Fallback>
                <p:oleObj name="Equation" r:id="rId11" imgW="1676400" imgH="740410" progId="Equation.DSMT4">
                  <p:embed/>
                  <p:pic>
                    <p:nvPicPr>
                      <p:cNvPr id="0" name="图片 529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6021" y="2770496"/>
                        <a:ext cx="1942407" cy="857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2485464" y="2263259"/>
          <a:ext cx="3525699" cy="193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" name="Equation" r:id="rId13" imgW="3102610" imgH="1708150" progId="Equation.DSMT4">
                  <p:embed/>
                </p:oleObj>
              </mc:Choice>
              <mc:Fallback>
                <p:oleObj name="Equation" r:id="rId13" imgW="3102610" imgH="1708150" progId="Equation.DSMT4">
                  <p:embed/>
                  <p:pic>
                    <p:nvPicPr>
                      <p:cNvPr id="0" name="图片 530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85464" y="2263259"/>
                        <a:ext cx="3525699" cy="1939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92970" y="4085631"/>
            <a:ext cx="11091559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）求各个直接测量量的平均绝对误差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424724" y="4745196"/>
          <a:ext cx="4533357" cy="2112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" name="Equation" r:id="rId15" imgW="2552700" imgH="1219200" progId="Equation.DSMT4">
                  <p:embed/>
                </p:oleObj>
              </mc:Choice>
              <mc:Fallback>
                <p:oleObj name="Equation" r:id="rId15" imgW="2552700" imgH="1219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724" y="4745196"/>
                        <a:ext cx="4533357" cy="2112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92970" y="5229250"/>
          <a:ext cx="2128266" cy="71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" name="Equation" r:id="rId17" imgW="1798320" imgH="603250" progId="Equation.DSMT4">
                  <p:embed/>
                </p:oleObj>
              </mc:Choice>
              <mc:Fallback>
                <p:oleObj name="Equation" r:id="rId17" imgW="1798320" imgH="603250" progId="Equation.DSMT4">
                  <p:embed/>
                  <p:pic>
                    <p:nvPicPr>
                      <p:cNvPr id="0" name="图片 530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2970" y="5229250"/>
                        <a:ext cx="2128266" cy="71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3"/>
          <p:cNvSpPr txBox="1"/>
          <p:nvPr>
            <p:custDataLst>
              <p:tags r:id="rId6"/>
            </p:custDataLst>
          </p:nvPr>
        </p:nvSpPr>
        <p:spPr>
          <a:xfrm>
            <a:off x="6180839" y="1811982"/>
            <a:ext cx="601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3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确定各直接测量量的仪器误差</a:t>
            </a:r>
          </a:p>
        </p:txBody>
      </p:sp>
      <p:sp>
        <p:nvSpPr>
          <p:cNvPr id="27" name="文本框 3"/>
          <p:cNvSpPr txBox="1"/>
          <p:nvPr>
            <p:custDataLst>
              <p:tags r:id="rId7"/>
            </p:custDataLst>
          </p:nvPr>
        </p:nvSpPr>
        <p:spPr>
          <a:xfrm>
            <a:off x="7061569" y="4219257"/>
            <a:ext cx="479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4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直接测量最终误差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13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8025245" y="4876103"/>
          <a:ext cx="3027635" cy="172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" name="Equation" r:id="rId19" imgW="1104900" imgH="762000" progId="Equation.DSMT4">
                  <p:embed/>
                </p:oleObj>
              </mc:Choice>
              <mc:Fallback>
                <p:oleObj name="Equation" r:id="rId19" imgW="1104900" imgH="762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5245" y="4876103"/>
                        <a:ext cx="3027635" cy="1723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8177522" y="2223434"/>
            <a:ext cx="287535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Δd</a:t>
            </a:r>
            <a:r>
              <a:rPr lang="zh-CN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仪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=0.02 mm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Δh</a:t>
            </a:r>
            <a:r>
              <a:rPr lang="zh-CN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仪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=0.005 mm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Δm</a:t>
            </a:r>
            <a:r>
              <a:rPr lang="zh-CN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仪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=0.05 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五、数据处理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21194" y="1155751"/>
            <a:ext cx="413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处理间接测量量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69866" y="2051776"/>
            <a:ext cx="5566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求间接测量量的平均值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求间接测量量的相对误差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3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求间接测量量的最终误差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4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间接测量量的最终结果表达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588817" y="1802083"/>
          <a:ext cx="3659686" cy="86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Equation" r:id="rId12" imgW="30175200" imgH="9448800" progId="Equation.DSMT4">
                  <p:embed/>
                </p:oleObj>
              </mc:Choice>
              <mc:Fallback>
                <p:oleObj name="Equation" r:id="rId12" imgW="30175200" imgH="944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817" y="1802083"/>
                        <a:ext cx="3659686" cy="86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736166" y="4574648"/>
          <a:ext cx="2460427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Equation" r:id="rId14" imgW="876300" imgH="203200" progId="Equation.DSMT4">
                  <p:embed/>
                </p:oleObj>
              </mc:Choice>
              <mc:Fallback>
                <p:oleObj name="Equation" r:id="rId14" imgW="8763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166" y="4574648"/>
                        <a:ext cx="2460427" cy="523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577636" y="5160319"/>
            <a:ext cx="5679473" cy="1569660"/>
            <a:chOff x="2302011" y="4328529"/>
            <a:chExt cx="5679473" cy="1569660"/>
          </a:xfrm>
        </p:grpSpPr>
        <p:sp>
          <p:nvSpPr>
            <p:cNvPr id="14" name="文本框 2"/>
            <p:cNvSpPr txBox="1"/>
            <p:nvPr>
              <p:custDataLst>
                <p:tags r:id="rId8"/>
              </p:custDataLst>
            </p:nvPr>
          </p:nvSpPr>
          <p:spPr>
            <a:xfrm>
              <a:off x="2302011" y="4328529"/>
              <a:ext cx="5679473" cy="156966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结果表达的要求：</a:t>
              </a:r>
              <a:endPara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457200" indent="-457200">
                <a:buFont typeface="+mj-ea"/>
                <a:buAutoNum type="circleNumDbPlain"/>
              </a:pPr>
              <a:r>
                <a: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Symbol" panose="05050102010706020507"/>
                </a:rPr>
                <a:t>只</a:t>
              </a:r>
              <a:r>
                <a: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保留一位有效数字，只进不舍</a:t>
              </a:r>
              <a:endPara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457200" indent="-457200">
                <a:buFont typeface="+mj-ea"/>
                <a:buAutoNum type="circleNumDbPlain"/>
              </a:pPr>
              <a:r>
                <a: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与 </a:t>
              </a:r>
              <a:r>
                <a: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Symbol" panose="05050102010706020507"/>
                </a:rPr>
                <a:t></a:t>
              </a:r>
              <a:r>
                <a: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位数对齐</a:t>
              </a:r>
              <a:endPara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457200" indent="-457200">
                <a:buFont typeface="+mj-ea"/>
                <a:buAutoNum type="circleNumDbPlain"/>
              </a:pPr>
              <a:r>
                <a: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带上合适的单位</a:t>
              </a:r>
            </a:p>
          </p:txBody>
        </p:sp>
        <p:graphicFrame>
          <p:nvGraphicFramePr>
            <p:cNvPr id="15" name="Object 9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2840464" y="5110016"/>
            <a:ext cx="415343" cy="459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" name="Equation" r:id="rId16" imgW="152400" imgH="190500" progId="Equation.DSMT4">
                    <p:embed/>
                  </p:oleObj>
                </mc:Choice>
                <mc:Fallback>
                  <p:oleObj name="Equation" r:id="rId16" imgW="152400" imgH="1905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0464" y="5110016"/>
                          <a:ext cx="415343" cy="459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622605" y="2844132"/>
                <a:ext cx="3483001" cy="7716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zh-CN" alt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32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CN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den>
                    </m:f>
                    <m:r>
                      <a:rPr lang="en-US" altLang="zh-CN" sz="32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CN" sz="3200" dirty="0"/>
                  <a:t>=?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5622605" y="2844132"/>
                <a:ext cx="3483001" cy="771621"/>
              </a:xfrm>
              <a:prstGeom prst="rect">
                <a:avLst/>
              </a:prstGeom>
              <a:blipFill rotWithShape="1">
                <a:blip r:embed="rId19"/>
                <a:stretch>
                  <a:fillRect l="-9" t="-78" r="10" b="-8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622605" y="3801735"/>
                <a:ext cx="4342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5622605" y="3801735"/>
                <a:ext cx="434206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73" t="-119" r="-16045" b="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对话气泡: 椭圆形 10"/>
          <p:cNvSpPr/>
          <p:nvPr/>
        </p:nvSpPr>
        <p:spPr>
          <a:xfrm>
            <a:off x="8196593" y="3792676"/>
            <a:ext cx="3417771" cy="2608495"/>
          </a:xfrm>
          <a:prstGeom prst="wedgeEllipseCallout">
            <a:avLst>
              <a:gd name="adj1" fmla="val -91014"/>
              <a:gd name="adj2" fmla="val -586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>
                  <a:solidFill>
                    <a:schemeClr val="tx1"/>
                  </a:solidFill>
                </a:ln>
              </a:rPr>
              <a:t>详细推导过程可网上搜“豆包”、</a:t>
            </a:r>
            <a:r>
              <a:rPr lang="en-US" altLang="zh-CN" dirty="0">
                <a:ln>
                  <a:solidFill>
                    <a:schemeClr val="tx1"/>
                  </a:solidFill>
                </a:ln>
              </a:rPr>
              <a:t>KMI</a:t>
            </a:r>
            <a:r>
              <a:rPr lang="zh-CN" altLang="en-US" dirty="0">
                <a:ln>
                  <a:solidFill>
                    <a:schemeClr val="tx1"/>
                  </a:solidFill>
                </a:ln>
              </a:rPr>
              <a:t>、</a:t>
            </a:r>
            <a:r>
              <a:rPr lang="en-US" altLang="zh-CN" dirty="0" err="1">
                <a:ln>
                  <a:solidFill>
                    <a:schemeClr val="tx1"/>
                  </a:solidFill>
                </a:ln>
              </a:rPr>
              <a:t>deepseek</a:t>
            </a:r>
            <a:r>
              <a:rPr lang="zh-CN" altLang="en-US" dirty="0">
                <a:ln>
                  <a:solidFill>
                    <a:schemeClr val="tx1"/>
                  </a:solidFill>
                </a:ln>
              </a:rPr>
              <a:t>等</a:t>
            </a:r>
            <a:r>
              <a:rPr lang="en-US" altLang="zh-CN" dirty="0">
                <a:ln>
                  <a:solidFill>
                    <a:schemeClr val="tx1"/>
                  </a:solidFill>
                </a:ln>
              </a:rPr>
              <a:t>AI</a:t>
            </a:r>
            <a:r>
              <a:rPr lang="zh-CN" altLang="en-US" dirty="0">
                <a:ln>
                  <a:solidFill>
                    <a:schemeClr val="tx1"/>
                  </a:solidFill>
                </a:ln>
              </a:rPr>
              <a:t>拍照此页</a:t>
            </a:r>
            <a:r>
              <a:rPr lang="en-US" altLang="zh-CN" dirty="0">
                <a:ln>
                  <a:solidFill>
                    <a:schemeClr val="tx1"/>
                  </a:solidFill>
                </a:ln>
              </a:rPr>
              <a:t>PPT</a:t>
            </a:r>
            <a:r>
              <a:rPr lang="zh-CN" altLang="en-US" dirty="0">
                <a:ln>
                  <a:solidFill>
                    <a:schemeClr val="tx1"/>
                  </a:solidFill>
                </a:ln>
              </a:rPr>
              <a:t>，搜索“相对误差公式推导过程”等方式自学查找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六、思考题</a:t>
            </a: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768531" y="2213247"/>
            <a:ext cx="10654938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讲义思考题</a:t>
            </a:r>
            <a:r>
              <a:rPr lang="en-US" altLang="zh-CN" sz="4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r>
              <a:rPr lang="zh-CN" alt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如何测小玻璃球的密度？要写出操作步骤！</a:t>
            </a:r>
            <a:endParaRPr lang="en-US" altLang="zh-CN" sz="4400" b="1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4400" b="1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把小球的密度用质量和水的密度表示出来</a:t>
            </a:r>
            <a:r>
              <a:rPr lang="en-US" altLang="zh-CN" sz="44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endParaRPr lang="zh-CN" altLang="en-US" sz="4400" b="1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实验步骤汇总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56263" y="1834731"/>
            <a:ext cx="11466826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天平的调整步骤：</a:t>
            </a:r>
            <a:endParaRPr lang="en-US" altLang="zh-CN" sz="2000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）底板水平调节，调整底座上面的水平仪，让气泡停留在水平仪正中间。</a:t>
            </a:r>
          </a:p>
        </p:txBody>
      </p:sp>
      <p:sp>
        <p:nvSpPr>
          <p:cNvPr id="36" name="文本框 35"/>
          <p:cNvSpPr txBox="1"/>
          <p:nvPr>
            <p:custDataLst>
              <p:tags r:id="rId2"/>
            </p:custDataLst>
          </p:nvPr>
        </p:nvSpPr>
        <p:spPr>
          <a:xfrm>
            <a:off x="537847" y="2630885"/>
            <a:ext cx="1146682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天平横梁平衡：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96579" y="3057977"/>
            <a:ext cx="1109155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检查横梁是否由立柱支撑；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检查托盘是否挂在横梁上；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检查游码拨到左侧零刻线处；（用镊子拨游码）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正对刻度盘坐着看指针应该指到标尺中央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的位置。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98807" y="4638017"/>
            <a:ext cx="6066348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交换法称重：</a:t>
            </a:r>
            <a:endParaRPr lang="en-US" altLang="zh-CN" sz="1800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用物理天平，左右称量出圆柱体的质量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6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左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6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各测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（左一次、右一次）（左一次、右一次）、（左一次、右一次）</a:t>
            </a: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448309" y="5883275"/>
            <a:ext cx="7820479" cy="87075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靠窗户的同学从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ｇ开始加砝码，其余同学从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ｇ开始加砝码；</a:t>
            </a:r>
            <a:endParaRPr lang="en-US" altLang="zh-CN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　左盘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右盘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游码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362587" y="979840"/>
            <a:ext cx="1132396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用游标卡尺测量铜块的直径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，上、中、下三个部位共测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次。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注意将铜块放置桌面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水平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测量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362585" y="1256030"/>
            <a:ext cx="1142555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用螺旋测微器测出铜块的高度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，共测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次，每次应选择不同的位置进行测量。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366448" y="1552997"/>
            <a:ext cx="1099428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使用天平测出铜块的质量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8596921" y="1794568"/>
            <a:ext cx="3094990" cy="1568450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1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sz="1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1600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测量前后应进行零点校正，即以后要从测量读数中减去零点读数。零点读数时顺刻度序列记为正值，反之为负值。</a:t>
            </a:r>
            <a:endParaRPr lang="en-US" altLang="zh-CN" sz="1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455114" y="2534264"/>
            <a:ext cx="4780706" cy="3821756"/>
            <a:chOff x="3987800" y="2097088"/>
            <a:chExt cx="4780706" cy="3821756"/>
          </a:xfrm>
        </p:grpSpPr>
        <p:sp>
          <p:nvSpPr>
            <p:cNvPr id="18" name="圆角矩形 72"/>
            <p:cNvSpPr/>
            <p:nvPr/>
          </p:nvSpPr>
          <p:spPr>
            <a:xfrm rot="10800000" flipV="1">
              <a:off x="3987800" y="2097088"/>
              <a:ext cx="539750" cy="53975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r>
                <a:rPr lang="zh-CN" altLang="en-US" sz="3800" dirty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二</a:t>
              </a:r>
            </a:p>
          </p:txBody>
        </p:sp>
        <p:sp>
          <p:nvSpPr>
            <p:cNvPr id="19" name="圆角矩形 73"/>
            <p:cNvSpPr/>
            <p:nvPr/>
          </p:nvSpPr>
          <p:spPr>
            <a:xfrm rot="10800000" flipV="1">
              <a:off x="3987800" y="3167063"/>
              <a:ext cx="539750" cy="53975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r>
                <a:rPr lang="zh-CN" altLang="en-US" sz="3800" dirty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三</a:t>
              </a:r>
            </a:p>
          </p:txBody>
        </p:sp>
        <p:sp>
          <p:nvSpPr>
            <p:cNvPr id="20" name="圆角矩形 74"/>
            <p:cNvSpPr/>
            <p:nvPr/>
          </p:nvSpPr>
          <p:spPr>
            <a:xfrm rot="10800000" flipV="1">
              <a:off x="3990975" y="4238625"/>
              <a:ext cx="539750" cy="53975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r>
                <a:rPr lang="zh-CN" altLang="en-US" sz="3800" dirty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四</a:t>
              </a:r>
            </a:p>
          </p:txBody>
        </p:sp>
        <p:sp>
          <p:nvSpPr>
            <p:cNvPr id="21" name="文本框 42"/>
            <p:cNvSpPr txBox="1">
              <a:spLocks noChangeArrowheads="1"/>
            </p:cNvSpPr>
            <p:nvPr/>
          </p:nvSpPr>
          <p:spPr bwMode="auto">
            <a:xfrm>
              <a:off x="5283498" y="3044594"/>
              <a:ext cx="3017165" cy="70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 验 原 理</a:t>
              </a:r>
            </a:p>
          </p:txBody>
        </p:sp>
        <p:sp>
          <p:nvSpPr>
            <p:cNvPr id="22" name="文本框 45"/>
            <p:cNvSpPr txBox="1">
              <a:spLocks noChangeArrowheads="1"/>
            </p:cNvSpPr>
            <p:nvPr/>
          </p:nvSpPr>
          <p:spPr bwMode="auto">
            <a:xfrm>
              <a:off x="5283496" y="5210962"/>
              <a:ext cx="3018767" cy="70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 据 处 理</a:t>
              </a:r>
            </a:p>
          </p:txBody>
        </p:sp>
        <p:sp>
          <p:nvSpPr>
            <p:cNvPr id="23" name="文本框 48"/>
            <p:cNvSpPr txBox="1">
              <a:spLocks noChangeArrowheads="1"/>
            </p:cNvSpPr>
            <p:nvPr/>
          </p:nvSpPr>
          <p:spPr bwMode="auto">
            <a:xfrm>
              <a:off x="4978694" y="4129536"/>
              <a:ext cx="3789812" cy="70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实验内容和步骤</a:t>
              </a:r>
            </a:p>
          </p:txBody>
        </p:sp>
      </p:grpSp>
      <p:sp>
        <p:nvSpPr>
          <p:cNvPr id="24" name="圆角矩形 74"/>
          <p:cNvSpPr/>
          <p:nvPr/>
        </p:nvSpPr>
        <p:spPr>
          <a:xfrm rot="10800000" flipV="1">
            <a:off x="3455114" y="5745776"/>
            <a:ext cx="539750" cy="539750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CN" altLang="en-US" sz="38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</a:t>
            </a:r>
          </a:p>
        </p:txBody>
      </p:sp>
      <p:sp>
        <p:nvSpPr>
          <p:cNvPr id="25" name="文本框 45"/>
          <p:cNvSpPr txBox="1">
            <a:spLocks noChangeArrowheads="1"/>
          </p:cNvSpPr>
          <p:nvPr/>
        </p:nvSpPr>
        <p:spPr bwMode="auto">
          <a:xfrm>
            <a:off x="4750813" y="2475879"/>
            <a:ext cx="301716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 验 目 的</a:t>
            </a:r>
          </a:p>
        </p:txBody>
      </p:sp>
      <p:sp>
        <p:nvSpPr>
          <p:cNvPr id="26" name="圆角矩形 72"/>
          <p:cNvSpPr/>
          <p:nvPr/>
        </p:nvSpPr>
        <p:spPr>
          <a:xfrm rot="10800000" flipV="1">
            <a:off x="3455114" y="1555997"/>
            <a:ext cx="539750" cy="539750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CN" altLang="en-US" sz="38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</a:p>
        </p:txBody>
      </p:sp>
      <p:sp>
        <p:nvSpPr>
          <p:cNvPr id="27" name="文本框 45"/>
          <p:cNvSpPr txBox="1">
            <a:spLocks noChangeArrowheads="1"/>
          </p:cNvSpPr>
          <p:nvPr/>
        </p:nvSpPr>
        <p:spPr bwMode="auto">
          <a:xfrm>
            <a:off x="4750810" y="1463839"/>
            <a:ext cx="301716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 验 背 景</a:t>
            </a:r>
          </a:p>
        </p:txBody>
      </p:sp>
      <p:sp>
        <p:nvSpPr>
          <p:cNvPr id="28" name="Freeform 18"/>
          <p:cNvSpPr/>
          <p:nvPr/>
        </p:nvSpPr>
        <p:spPr>
          <a:xfrm>
            <a:off x="4179761" y="1538426"/>
            <a:ext cx="4159279" cy="589583"/>
          </a:xfrm>
          <a:custGeom>
            <a:avLst/>
            <a:gdLst>
              <a:gd name="T0" fmla="*/ 38 w 8316"/>
              <a:gd name="T1" fmla="*/ 0 h 891"/>
              <a:gd name="T2" fmla="*/ 8277 w 8316"/>
              <a:gd name="T3" fmla="*/ 0 h 891"/>
              <a:gd name="T4" fmla="*/ 8316 w 8316"/>
              <a:gd name="T5" fmla="*/ 39 h 891"/>
              <a:gd name="T6" fmla="*/ 8316 w 8316"/>
              <a:gd name="T7" fmla="*/ 852 h 891"/>
              <a:gd name="T8" fmla="*/ 8277 w 8316"/>
              <a:gd name="T9" fmla="*/ 891 h 891"/>
              <a:gd name="T10" fmla="*/ 38 w 8316"/>
              <a:gd name="T11" fmla="*/ 891 h 891"/>
              <a:gd name="T12" fmla="*/ 0 w 8316"/>
              <a:gd name="T13" fmla="*/ 852 h 891"/>
              <a:gd name="T14" fmla="*/ 0 w 8316"/>
              <a:gd name="T15" fmla="*/ 39 h 891"/>
              <a:gd name="T16" fmla="*/ 38 w 8316"/>
              <a:gd name="T1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16" h="891">
                <a:moveTo>
                  <a:pt x="38" y="0"/>
                </a:moveTo>
                <a:lnTo>
                  <a:pt x="8277" y="0"/>
                </a:lnTo>
                <a:cubicBezTo>
                  <a:pt x="8299" y="0"/>
                  <a:pt x="8316" y="18"/>
                  <a:pt x="8316" y="39"/>
                </a:cubicBezTo>
                <a:lnTo>
                  <a:pt x="8316" y="852"/>
                </a:lnTo>
                <a:cubicBezTo>
                  <a:pt x="8316" y="874"/>
                  <a:pt x="8299" y="891"/>
                  <a:pt x="8277" y="891"/>
                </a:cubicBezTo>
                <a:lnTo>
                  <a:pt x="38" y="891"/>
                </a:lnTo>
                <a:cubicBezTo>
                  <a:pt x="17" y="891"/>
                  <a:pt x="0" y="874"/>
                  <a:pt x="0" y="852"/>
                </a:cubicBezTo>
                <a:lnTo>
                  <a:pt x="0" y="39"/>
                </a:lnTo>
                <a:cubicBezTo>
                  <a:pt x="0" y="18"/>
                  <a:pt x="17" y="0"/>
                  <a:pt x="38" y="0"/>
                </a:cubicBezTo>
                <a:close/>
              </a:path>
            </a:pathLst>
          </a:custGeom>
          <a:noFill/>
          <a:ln w="15875" cap="flat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/>
          </a:p>
        </p:txBody>
      </p:sp>
      <p:sp>
        <p:nvSpPr>
          <p:cNvPr id="29" name="Freeform 18"/>
          <p:cNvSpPr/>
          <p:nvPr/>
        </p:nvSpPr>
        <p:spPr>
          <a:xfrm>
            <a:off x="4235935" y="2561980"/>
            <a:ext cx="4159279" cy="589583"/>
          </a:xfrm>
          <a:custGeom>
            <a:avLst/>
            <a:gdLst>
              <a:gd name="T0" fmla="*/ 38 w 8316"/>
              <a:gd name="T1" fmla="*/ 0 h 891"/>
              <a:gd name="T2" fmla="*/ 8277 w 8316"/>
              <a:gd name="T3" fmla="*/ 0 h 891"/>
              <a:gd name="T4" fmla="*/ 8316 w 8316"/>
              <a:gd name="T5" fmla="*/ 39 h 891"/>
              <a:gd name="T6" fmla="*/ 8316 w 8316"/>
              <a:gd name="T7" fmla="*/ 852 h 891"/>
              <a:gd name="T8" fmla="*/ 8277 w 8316"/>
              <a:gd name="T9" fmla="*/ 891 h 891"/>
              <a:gd name="T10" fmla="*/ 38 w 8316"/>
              <a:gd name="T11" fmla="*/ 891 h 891"/>
              <a:gd name="T12" fmla="*/ 0 w 8316"/>
              <a:gd name="T13" fmla="*/ 852 h 891"/>
              <a:gd name="T14" fmla="*/ 0 w 8316"/>
              <a:gd name="T15" fmla="*/ 39 h 891"/>
              <a:gd name="T16" fmla="*/ 38 w 8316"/>
              <a:gd name="T1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16" h="891">
                <a:moveTo>
                  <a:pt x="38" y="0"/>
                </a:moveTo>
                <a:lnTo>
                  <a:pt x="8277" y="0"/>
                </a:lnTo>
                <a:cubicBezTo>
                  <a:pt x="8299" y="0"/>
                  <a:pt x="8316" y="18"/>
                  <a:pt x="8316" y="39"/>
                </a:cubicBezTo>
                <a:lnTo>
                  <a:pt x="8316" y="852"/>
                </a:lnTo>
                <a:cubicBezTo>
                  <a:pt x="8316" y="874"/>
                  <a:pt x="8299" y="891"/>
                  <a:pt x="8277" y="891"/>
                </a:cubicBezTo>
                <a:lnTo>
                  <a:pt x="38" y="891"/>
                </a:lnTo>
                <a:cubicBezTo>
                  <a:pt x="17" y="891"/>
                  <a:pt x="0" y="874"/>
                  <a:pt x="0" y="852"/>
                </a:cubicBezTo>
                <a:lnTo>
                  <a:pt x="0" y="39"/>
                </a:lnTo>
                <a:cubicBezTo>
                  <a:pt x="0" y="18"/>
                  <a:pt x="17" y="0"/>
                  <a:pt x="38" y="0"/>
                </a:cubicBezTo>
                <a:close/>
              </a:path>
            </a:pathLst>
          </a:custGeom>
          <a:noFill/>
          <a:ln w="15875" cap="flat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/>
          </a:p>
        </p:txBody>
      </p:sp>
      <p:sp>
        <p:nvSpPr>
          <p:cNvPr id="30" name="Freeform 18"/>
          <p:cNvSpPr/>
          <p:nvPr/>
        </p:nvSpPr>
        <p:spPr>
          <a:xfrm>
            <a:off x="4235934" y="3554406"/>
            <a:ext cx="4159279" cy="589583"/>
          </a:xfrm>
          <a:custGeom>
            <a:avLst/>
            <a:gdLst>
              <a:gd name="T0" fmla="*/ 38 w 8316"/>
              <a:gd name="T1" fmla="*/ 0 h 891"/>
              <a:gd name="T2" fmla="*/ 8277 w 8316"/>
              <a:gd name="T3" fmla="*/ 0 h 891"/>
              <a:gd name="T4" fmla="*/ 8316 w 8316"/>
              <a:gd name="T5" fmla="*/ 39 h 891"/>
              <a:gd name="T6" fmla="*/ 8316 w 8316"/>
              <a:gd name="T7" fmla="*/ 852 h 891"/>
              <a:gd name="T8" fmla="*/ 8277 w 8316"/>
              <a:gd name="T9" fmla="*/ 891 h 891"/>
              <a:gd name="T10" fmla="*/ 38 w 8316"/>
              <a:gd name="T11" fmla="*/ 891 h 891"/>
              <a:gd name="T12" fmla="*/ 0 w 8316"/>
              <a:gd name="T13" fmla="*/ 852 h 891"/>
              <a:gd name="T14" fmla="*/ 0 w 8316"/>
              <a:gd name="T15" fmla="*/ 39 h 891"/>
              <a:gd name="T16" fmla="*/ 38 w 8316"/>
              <a:gd name="T1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16" h="891">
                <a:moveTo>
                  <a:pt x="38" y="0"/>
                </a:moveTo>
                <a:lnTo>
                  <a:pt x="8277" y="0"/>
                </a:lnTo>
                <a:cubicBezTo>
                  <a:pt x="8299" y="0"/>
                  <a:pt x="8316" y="18"/>
                  <a:pt x="8316" y="39"/>
                </a:cubicBezTo>
                <a:lnTo>
                  <a:pt x="8316" y="852"/>
                </a:lnTo>
                <a:cubicBezTo>
                  <a:pt x="8316" y="874"/>
                  <a:pt x="8299" y="891"/>
                  <a:pt x="8277" y="891"/>
                </a:cubicBezTo>
                <a:lnTo>
                  <a:pt x="38" y="891"/>
                </a:lnTo>
                <a:cubicBezTo>
                  <a:pt x="17" y="891"/>
                  <a:pt x="0" y="874"/>
                  <a:pt x="0" y="852"/>
                </a:cubicBezTo>
                <a:lnTo>
                  <a:pt x="0" y="39"/>
                </a:lnTo>
                <a:cubicBezTo>
                  <a:pt x="0" y="18"/>
                  <a:pt x="17" y="0"/>
                  <a:pt x="38" y="0"/>
                </a:cubicBezTo>
                <a:close/>
              </a:path>
            </a:pathLst>
          </a:custGeom>
          <a:noFill/>
          <a:ln w="15875" cap="flat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/>
          </a:p>
        </p:txBody>
      </p:sp>
      <p:sp>
        <p:nvSpPr>
          <p:cNvPr id="31" name="Freeform 18"/>
          <p:cNvSpPr/>
          <p:nvPr/>
        </p:nvSpPr>
        <p:spPr>
          <a:xfrm>
            <a:off x="4235934" y="4625969"/>
            <a:ext cx="4159279" cy="589583"/>
          </a:xfrm>
          <a:custGeom>
            <a:avLst/>
            <a:gdLst>
              <a:gd name="T0" fmla="*/ 38 w 8316"/>
              <a:gd name="T1" fmla="*/ 0 h 891"/>
              <a:gd name="T2" fmla="*/ 8277 w 8316"/>
              <a:gd name="T3" fmla="*/ 0 h 891"/>
              <a:gd name="T4" fmla="*/ 8316 w 8316"/>
              <a:gd name="T5" fmla="*/ 39 h 891"/>
              <a:gd name="T6" fmla="*/ 8316 w 8316"/>
              <a:gd name="T7" fmla="*/ 852 h 891"/>
              <a:gd name="T8" fmla="*/ 8277 w 8316"/>
              <a:gd name="T9" fmla="*/ 891 h 891"/>
              <a:gd name="T10" fmla="*/ 38 w 8316"/>
              <a:gd name="T11" fmla="*/ 891 h 891"/>
              <a:gd name="T12" fmla="*/ 0 w 8316"/>
              <a:gd name="T13" fmla="*/ 852 h 891"/>
              <a:gd name="T14" fmla="*/ 0 w 8316"/>
              <a:gd name="T15" fmla="*/ 39 h 891"/>
              <a:gd name="T16" fmla="*/ 38 w 8316"/>
              <a:gd name="T1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16" h="891">
                <a:moveTo>
                  <a:pt x="38" y="0"/>
                </a:moveTo>
                <a:lnTo>
                  <a:pt x="8277" y="0"/>
                </a:lnTo>
                <a:cubicBezTo>
                  <a:pt x="8299" y="0"/>
                  <a:pt x="8316" y="18"/>
                  <a:pt x="8316" y="39"/>
                </a:cubicBezTo>
                <a:lnTo>
                  <a:pt x="8316" y="852"/>
                </a:lnTo>
                <a:cubicBezTo>
                  <a:pt x="8316" y="874"/>
                  <a:pt x="8299" y="891"/>
                  <a:pt x="8277" y="891"/>
                </a:cubicBezTo>
                <a:lnTo>
                  <a:pt x="38" y="891"/>
                </a:lnTo>
                <a:cubicBezTo>
                  <a:pt x="17" y="891"/>
                  <a:pt x="0" y="874"/>
                  <a:pt x="0" y="852"/>
                </a:cubicBezTo>
                <a:lnTo>
                  <a:pt x="0" y="39"/>
                </a:lnTo>
                <a:cubicBezTo>
                  <a:pt x="0" y="18"/>
                  <a:pt x="17" y="0"/>
                  <a:pt x="38" y="0"/>
                </a:cubicBezTo>
                <a:close/>
              </a:path>
            </a:pathLst>
          </a:custGeom>
          <a:noFill/>
          <a:ln w="15875" cap="flat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/>
          </a:p>
        </p:txBody>
      </p:sp>
      <p:sp>
        <p:nvSpPr>
          <p:cNvPr id="32" name="Freeform 18"/>
          <p:cNvSpPr/>
          <p:nvPr/>
        </p:nvSpPr>
        <p:spPr>
          <a:xfrm>
            <a:off x="4211118" y="5738148"/>
            <a:ext cx="4159279" cy="589583"/>
          </a:xfrm>
          <a:custGeom>
            <a:avLst/>
            <a:gdLst>
              <a:gd name="T0" fmla="*/ 38 w 8316"/>
              <a:gd name="T1" fmla="*/ 0 h 891"/>
              <a:gd name="T2" fmla="*/ 8277 w 8316"/>
              <a:gd name="T3" fmla="*/ 0 h 891"/>
              <a:gd name="T4" fmla="*/ 8316 w 8316"/>
              <a:gd name="T5" fmla="*/ 39 h 891"/>
              <a:gd name="T6" fmla="*/ 8316 w 8316"/>
              <a:gd name="T7" fmla="*/ 852 h 891"/>
              <a:gd name="T8" fmla="*/ 8277 w 8316"/>
              <a:gd name="T9" fmla="*/ 891 h 891"/>
              <a:gd name="T10" fmla="*/ 38 w 8316"/>
              <a:gd name="T11" fmla="*/ 891 h 891"/>
              <a:gd name="T12" fmla="*/ 0 w 8316"/>
              <a:gd name="T13" fmla="*/ 852 h 891"/>
              <a:gd name="T14" fmla="*/ 0 w 8316"/>
              <a:gd name="T15" fmla="*/ 39 h 891"/>
              <a:gd name="T16" fmla="*/ 38 w 8316"/>
              <a:gd name="T1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16" h="891">
                <a:moveTo>
                  <a:pt x="38" y="0"/>
                </a:moveTo>
                <a:lnTo>
                  <a:pt x="8277" y="0"/>
                </a:lnTo>
                <a:cubicBezTo>
                  <a:pt x="8299" y="0"/>
                  <a:pt x="8316" y="18"/>
                  <a:pt x="8316" y="39"/>
                </a:cubicBezTo>
                <a:lnTo>
                  <a:pt x="8316" y="852"/>
                </a:lnTo>
                <a:cubicBezTo>
                  <a:pt x="8316" y="874"/>
                  <a:pt x="8299" y="891"/>
                  <a:pt x="8277" y="891"/>
                </a:cubicBezTo>
                <a:lnTo>
                  <a:pt x="38" y="891"/>
                </a:lnTo>
                <a:cubicBezTo>
                  <a:pt x="17" y="891"/>
                  <a:pt x="0" y="874"/>
                  <a:pt x="0" y="852"/>
                </a:cubicBezTo>
                <a:lnTo>
                  <a:pt x="0" y="39"/>
                </a:lnTo>
                <a:cubicBezTo>
                  <a:pt x="0" y="18"/>
                  <a:pt x="17" y="0"/>
                  <a:pt x="38" y="0"/>
                </a:cubicBezTo>
                <a:close/>
              </a:path>
            </a:pathLst>
          </a:custGeom>
          <a:noFill/>
          <a:ln w="15875" cap="flat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一、实验背景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098" name="Picture 2" descr="药厂生产视频素材下载, 药厂生产AE模板下载_光厂(VJ师网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6621"/>
          <a:stretch>
            <a:fillRect/>
          </a:stretch>
        </p:blipFill>
        <p:spPr bwMode="auto">
          <a:xfrm>
            <a:off x="313994" y="3803677"/>
            <a:ext cx="3964864" cy="24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869614" y="6301446"/>
            <a:ext cx="6231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药品密度检测确保质量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3" y="1066937"/>
            <a:ext cx="3964864" cy="22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869614" y="3324980"/>
            <a:ext cx="3043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确定新型材料密度</a:t>
            </a:r>
          </a:p>
        </p:txBody>
      </p:sp>
      <p:pic>
        <p:nvPicPr>
          <p:cNvPr id="4102" name="Picture 6" descr="DMA™ 35 Sensor Repair Kitの取扱説明 | Anton Paa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1045" r="22750" b="9515"/>
          <a:stretch>
            <a:fillRect/>
          </a:stretch>
        </p:blipFill>
        <p:spPr bwMode="auto">
          <a:xfrm>
            <a:off x="4941296" y="1055525"/>
            <a:ext cx="3964863" cy="24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9061309" y="1804349"/>
            <a:ext cx="3043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便携式密度测量仪器</a:t>
            </a:r>
          </a:p>
        </p:txBody>
      </p:sp>
      <p:pic>
        <p:nvPicPr>
          <p:cNvPr id="4104" name="Picture 8" descr="高精度LiDAR离不开先进的算法支持- 软件- 微迷：专业MEMS市场调研媒体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4234" y="3741136"/>
            <a:ext cx="5052790" cy="27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9887024" y="4581782"/>
            <a:ext cx="2091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高精度传感器和算法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62587" y="149492"/>
            <a:ext cx="5052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二、实验目的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0878" y="2116523"/>
            <a:ext cx="9856113" cy="2480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学习正确使用天平、游标卡尺、螺旋测微器；</a:t>
            </a:r>
            <a:endParaRPr lang="en-US" altLang="zh-CN" sz="3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掌握测定固体密度的方法；</a:t>
            </a:r>
            <a:endParaRPr lang="en-US" altLang="zh-CN" sz="3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学习消除系统误差的一种方法</a:t>
            </a: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交换法。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62587" y="149492"/>
            <a:ext cx="663307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三、实验原理</a:t>
            </a:r>
            <a:r>
              <a:rPr lang="en-US" altLang="zh-CN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-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规则物体</a:t>
            </a:r>
          </a:p>
          <a:p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27" name="文本框 226"/>
          <p:cNvSpPr txBox="1"/>
          <p:nvPr/>
        </p:nvSpPr>
        <p:spPr>
          <a:xfrm>
            <a:off x="362587" y="1385603"/>
            <a:ext cx="939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若某一物体的体积为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V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，质量为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，则其密度</a:t>
            </a:r>
            <a:r>
              <a:rPr lang="el-GR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ρ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可表示为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文本框 284"/>
              <p:cNvSpPr txBox="1"/>
              <p:nvPr/>
            </p:nvSpPr>
            <p:spPr>
              <a:xfrm>
                <a:off x="4223885" y="2090685"/>
                <a:ext cx="1271562" cy="7425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5" name="文本框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85" y="2090685"/>
                <a:ext cx="1271562" cy="742511"/>
              </a:xfrm>
              <a:prstGeom prst="rect">
                <a:avLst/>
              </a:prstGeom>
              <a:blipFill rotWithShape="1">
                <a:blip r:embed="rId4"/>
                <a:stretch>
                  <a:fillRect l="-39" t="-36" r="12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文本框 285"/>
          <p:cNvSpPr txBox="1"/>
          <p:nvPr/>
        </p:nvSpPr>
        <p:spPr>
          <a:xfrm>
            <a:off x="2202744" y="2991045"/>
            <a:ext cx="511165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实验待测物体为一黄铜圆柱体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048493" y="2968572"/>
            <a:ext cx="3216150" cy="2356915"/>
            <a:chOff x="8218311" y="2322330"/>
            <a:chExt cx="3216150" cy="2356915"/>
          </a:xfrm>
        </p:grpSpPr>
        <p:pic>
          <p:nvPicPr>
            <p:cNvPr id="197" name="Picture 5" descr="C:\Users\hp\AppData\Local\Temp\WeChat Files\f6c4ead43cbea1de165ff12421a4bc2.jpg"/>
            <p:cNvPicPr>
              <a:picLocks noChangeAspect="1" noChangeArrowheads="1"/>
            </p:cNvPicPr>
            <p:nvPr/>
          </p:nvPicPr>
          <p:blipFill>
            <a:blip r:embed="rId5" cstate="print"/>
            <a:srcRect l="24321" t="40164" r="17407"/>
            <a:stretch>
              <a:fillRect/>
            </a:stretch>
          </p:blipFill>
          <p:spPr bwMode="auto">
            <a:xfrm>
              <a:off x="8218311" y="2349286"/>
              <a:ext cx="3025422" cy="2329959"/>
            </a:xfrm>
            <a:prstGeom prst="rect">
              <a:avLst/>
            </a:prstGeom>
            <a:noFill/>
          </p:spPr>
        </p:pic>
        <p:grpSp>
          <p:nvGrpSpPr>
            <p:cNvPr id="287" name="组合 286"/>
            <p:cNvGrpSpPr/>
            <p:nvPr/>
          </p:nvGrpSpPr>
          <p:grpSpPr>
            <a:xfrm>
              <a:off x="9012444" y="2322330"/>
              <a:ext cx="2422017" cy="1640605"/>
              <a:chOff x="8284464" y="1303128"/>
              <a:chExt cx="2422017" cy="1640605"/>
            </a:xfrm>
          </p:grpSpPr>
          <p:cxnSp>
            <p:nvCxnSpPr>
              <p:cNvPr id="288" name="直接连接符 287"/>
              <p:cNvCxnSpPr/>
              <p:nvPr/>
            </p:nvCxnSpPr>
            <p:spPr>
              <a:xfrm>
                <a:off x="8959676" y="2925445"/>
                <a:ext cx="1189569" cy="18288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/>
              <p:cNvCxnSpPr/>
              <p:nvPr/>
            </p:nvCxnSpPr>
            <p:spPr>
              <a:xfrm>
                <a:off x="8956265" y="2331043"/>
                <a:ext cx="1189569" cy="18288"/>
              </a:xfrm>
              <a:prstGeom prst="line">
                <a:avLst/>
              </a:prstGeom>
              <a:ln w="412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箭头连接符 289"/>
              <p:cNvCxnSpPr/>
              <p:nvPr/>
            </p:nvCxnSpPr>
            <p:spPr>
              <a:xfrm rot="16200000" flipH="1">
                <a:off x="9804326" y="2638630"/>
                <a:ext cx="485953" cy="11359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文本框 290"/>
              <p:cNvSpPr txBox="1"/>
              <p:nvPr/>
            </p:nvSpPr>
            <p:spPr>
              <a:xfrm>
                <a:off x="8754452" y="1303128"/>
                <a:ext cx="538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d</a:t>
                </a:r>
                <a:endParaRPr lang="zh-CN" altLang="en-US" sz="2800" b="1" dirty="0"/>
              </a:p>
            </p:txBody>
          </p:sp>
          <p:cxnSp>
            <p:nvCxnSpPr>
              <p:cNvPr id="292" name="直接连接符 291"/>
              <p:cNvCxnSpPr/>
              <p:nvPr/>
            </p:nvCxnSpPr>
            <p:spPr>
              <a:xfrm flipH="1" flipV="1">
                <a:off x="8284464" y="1507631"/>
                <a:ext cx="18288" cy="76633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/>
              <p:nvPr/>
            </p:nvCxnSpPr>
            <p:spPr>
              <a:xfrm flipH="1" flipV="1">
                <a:off x="9634728" y="1514834"/>
                <a:ext cx="18288" cy="76633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箭头连接符 293"/>
              <p:cNvCxnSpPr/>
              <p:nvPr/>
            </p:nvCxnSpPr>
            <p:spPr>
              <a:xfrm>
                <a:off x="8302752" y="1728216"/>
                <a:ext cx="133197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文本框 294"/>
              <p:cNvSpPr txBox="1"/>
              <p:nvPr/>
            </p:nvSpPr>
            <p:spPr>
              <a:xfrm>
                <a:off x="10167833" y="2383978"/>
                <a:ext cx="538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</a:rPr>
                  <a:t>h</a:t>
                </a:r>
                <a:endParaRPr lang="zh-CN" altLang="en-US" sz="2800" b="1" dirty="0">
                  <a:solidFill>
                    <a:srgbClr val="C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文本框 295"/>
              <p:cNvSpPr txBox="1"/>
              <p:nvPr/>
            </p:nvSpPr>
            <p:spPr>
              <a:xfrm>
                <a:off x="3756412" y="4938615"/>
                <a:ext cx="2833989" cy="80785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28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zh-CN" altLang="en-US" sz="28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zh-CN" altLang="en-US" sz="2800" b="1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6" name="文本框 2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12" y="4938615"/>
                <a:ext cx="2833989" cy="807850"/>
              </a:xfrm>
              <a:prstGeom prst="rect">
                <a:avLst/>
              </a:prstGeom>
              <a:blipFill rotWithShape="1">
                <a:blip r:embed="rId6"/>
                <a:stretch>
                  <a:fillRect l="-171" t="-656" r="-166" b="-58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" name="TextBox 20"/>
          <p:cNvSpPr txBox="1"/>
          <p:nvPr/>
        </p:nvSpPr>
        <p:spPr>
          <a:xfrm>
            <a:off x="508026" y="3885420"/>
            <a:ext cx="282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圆柱体的体积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98" name="Object 3"/>
          <p:cNvGraphicFramePr>
            <a:graphicFrameLocks noChangeAspect="1"/>
          </p:cNvGraphicFramePr>
          <p:nvPr/>
        </p:nvGraphicFramePr>
        <p:xfrm>
          <a:off x="3449432" y="3659143"/>
          <a:ext cx="3140969" cy="97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7" imgW="35052000" imgH="9448800" progId="Equation.DSMT4">
                  <p:embed/>
                </p:oleObj>
              </mc:Choice>
              <mc:Fallback>
                <p:oleObj name="Equation" r:id="rId7" imgW="350520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432" y="3659143"/>
                        <a:ext cx="3140969" cy="97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0"/>
          <p:cNvSpPr txBox="1"/>
          <p:nvPr/>
        </p:nvSpPr>
        <p:spPr>
          <a:xfrm>
            <a:off x="508025" y="5080930"/>
            <a:ext cx="282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黄铜体的密度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pic>
        <p:nvPicPr>
          <p:cNvPr id="8" name="图片 7" descr="物理天平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640" y="1610686"/>
            <a:ext cx="4183508" cy="45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游标卡尺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6920"/>
            <a:ext cx="5584582" cy="183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59" y="4392236"/>
            <a:ext cx="5392671" cy="23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63054" y="6154343"/>
            <a:ext cx="302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物理天平测</a:t>
            </a:r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75018" y="3239015"/>
            <a:ext cx="318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游标卡尺测</a:t>
            </a:r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94630" y="5844688"/>
            <a:ext cx="343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螺旋测微器测</a:t>
            </a:r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endParaRPr lang="zh-CN" alt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8651F207-8B04-4252-BA20-AA7D43973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6922F2-A93C-46F8-8B63-4ABCEFD50411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309840" y="1147305"/>
                <a:ext cx="2595928" cy="103874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zh-CN" altLang="en-US" sz="36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6922F2-A93C-46F8-8B63-4ABCEFD50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9309840" y="1147305"/>
                <a:ext cx="2595928" cy="1038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grpSp>
        <p:nvGrpSpPr>
          <p:cNvPr id="13" name="Group 58"/>
          <p:cNvGrpSpPr/>
          <p:nvPr/>
        </p:nvGrpSpPr>
        <p:grpSpPr bwMode="auto">
          <a:xfrm>
            <a:off x="362587" y="1202659"/>
            <a:ext cx="9074150" cy="4173537"/>
            <a:chOff x="204" y="665"/>
            <a:chExt cx="5716" cy="2629"/>
          </a:xfrm>
        </p:grpSpPr>
        <p:grpSp>
          <p:nvGrpSpPr>
            <p:cNvPr id="14" name="Group 50"/>
            <p:cNvGrpSpPr/>
            <p:nvPr/>
          </p:nvGrpSpPr>
          <p:grpSpPr bwMode="auto">
            <a:xfrm>
              <a:off x="204" y="665"/>
              <a:ext cx="5716" cy="2629"/>
              <a:chOff x="295" y="799"/>
              <a:chExt cx="5235" cy="2408"/>
            </a:xfrm>
          </p:grpSpPr>
          <p:pic>
            <p:nvPicPr>
              <p:cNvPr id="17" name="Picture 30" descr="游标卡尺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1253"/>
                <a:ext cx="4944" cy="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AutoShape 31"/>
              <p:cNvSpPr/>
              <p:nvPr/>
            </p:nvSpPr>
            <p:spPr bwMode="auto">
              <a:xfrm rot="-5400000">
                <a:off x="722" y="2736"/>
                <a:ext cx="107" cy="408"/>
              </a:xfrm>
              <a:prstGeom prst="leftBrace">
                <a:avLst>
                  <a:gd name="adj1" fmla="val 31776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442" y="2943"/>
                <a:ext cx="72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/>
                  <a:t>外量爪</a:t>
                </a:r>
              </a:p>
            </p:txBody>
          </p:sp>
          <p:sp>
            <p:nvSpPr>
              <p:cNvPr id="20" name="AutoShape 33"/>
              <p:cNvSpPr/>
              <p:nvPr/>
            </p:nvSpPr>
            <p:spPr bwMode="auto">
              <a:xfrm rot="5400000" flipV="1">
                <a:off x="743" y="989"/>
                <a:ext cx="112" cy="399"/>
              </a:xfrm>
              <a:prstGeom prst="leftBrace">
                <a:avLst>
                  <a:gd name="adj1" fmla="val 29687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" name="AutoShape 34"/>
              <p:cNvSpPr/>
              <p:nvPr/>
            </p:nvSpPr>
            <p:spPr bwMode="auto">
              <a:xfrm rot="5400000" flipV="1">
                <a:off x="4969" y="1544"/>
                <a:ext cx="158" cy="408"/>
              </a:xfrm>
              <a:prstGeom prst="leftBrace">
                <a:avLst>
                  <a:gd name="adj1" fmla="val 21519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Text Box 35"/>
              <p:cNvSpPr txBox="1">
                <a:spLocks noChangeArrowheads="1"/>
              </p:cNvSpPr>
              <p:nvPr/>
            </p:nvSpPr>
            <p:spPr bwMode="auto">
              <a:xfrm>
                <a:off x="4672" y="1360"/>
                <a:ext cx="858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/>
                  <a:t>深度尺</a:t>
                </a:r>
              </a:p>
            </p:txBody>
          </p:sp>
          <p:sp>
            <p:nvSpPr>
              <p:cNvPr id="23" name="AutoShape 36"/>
              <p:cNvSpPr/>
              <p:nvPr/>
            </p:nvSpPr>
            <p:spPr bwMode="auto">
              <a:xfrm rot="5400000" flipV="1">
                <a:off x="2472" y="-160"/>
                <a:ext cx="227" cy="3901"/>
              </a:xfrm>
              <a:prstGeom prst="leftBrace">
                <a:avLst>
                  <a:gd name="adj1" fmla="val 32461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>
                <a:off x="2286" y="1397"/>
                <a:ext cx="589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/>
                  <a:t>主尺</a:t>
                </a:r>
              </a:p>
            </p:txBody>
          </p:sp>
          <p:sp>
            <p:nvSpPr>
              <p:cNvPr id="25" name="AutoShape 38"/>
              <p:cNvSpPr/>
              <p:nvPr/>
            </p:nvSpPr>
            <p:spPr bwMode="auto">
              <a:xfrm rot="-5400000">
                <a:off x="1520" y="1518"/>
                <a:ext cx="136" cy="1089"/>
              </a:xfrm>
              <a:prstGeom prst="leftBrace">
                <a:avLst>
                  <a:gd name="adj1" fmla="val 66728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" name="Text Box 39"/>
              <p:cNvSpPr txBox="1">
                <a:spLocks noChangeArrowheads="1"/>
              </p:cNvSpPr>
              <p:nvPr/>
            </p:nvSpPr>
            <p:spPr bwMode="auto">
              <a:xfrm>
                <a:off x="1352" y="2085"/>
                <a:ext cx="590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/>
                  <a:t>游标</a:t>
                </a:r>
              </a:p>
            </p:txBody>
          </p:sp>
          <p:sp>
            <p:nvSpPr>
              <p:cNvPr id="27" name="Rectangle 40"/>
              <p:cNvSpPr>
                <a:spLocks noChangeArrowheads="1"/>
              </p:cNvSpPr>
              <p:nvPr/>
            </p:nvSpPr>
            <p:spPr bwMode="auto">
              <a:xfrm>
                <a:off x="1520" y="1654"/>
                <a:ext cx="272" cy="9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28" name="Group 41"/>
              <p:cNvGrpSpPr/>
              <p:nvPr/>
            </p:nvGrpSpPr>
            <p:grpSpPr bwMode="auto">
              <a:xfrm>
                <a:off x="1701" y="1178"/>
                <a:ext cx="997" cy="499"/>
                <a:chOff x="1814" y="1797"/>
                <a:chExt cx="997" cy="499"/>
              </a:xfrm>
            </p:grpSpPr>
            <p:sp>
              <p:nvSpPr>
                <p:cNvPr id="34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1814" y="2069"/>
                  <a:ext cx="227" cy="227"/>
                </a:xfrm>
                <a:custGeom>
                  <a:avLst/>
                  <a:gdLst>
                    <a:gd name="T0" fmla="*/ 194 w 21600"/>
                    <a:gd name="T1" fmla="*/ 33 h 21600"/>
                    <a:gd name="T2" fmla="*/ 113 w 21600"/>
                    <a:gd name="T3" fmla="*/ 28 h 21600"/>
                    <a:gd name="T4" fmla="*/ 154 w 21600"/>
                    <a:gd name="T5" fmla="*/ 73 h 21600"/>
                    <a:gd name="T6" fmla="*/ 255 w 21600"/>
                    <a:gd name="T7" fmla="*/ 114 h 21600"/>
                    <a:gd name="T8" fmla="*/ 199 w 21600"/>
                    <a:gd name="T9" fmla="*/ 170 h 21600"/>
                    <a:gd name="T10" fmla="*/ 142 w 21600"/>
                    <a:gd name="T11" fmla="*/ 114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40 w 21600"/>
                    <a:gd name="T19" fmla="*/ 3140 h 21600"/>
                    <a:gd name="T20" fmla="*/ 18460 w 21600"/>
                    <a:gd name="T21" fmla="*/ 1846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10793" y="5399"/>
                        <a:pt x="10787" y="5400"/>
                        <a:pt x="10781" y="5400"/>
                      </a:cubicBezTo>
                      <a:lnTo>
                        <a:pt x="10762" y="0"/>
                      </a:lnTo>
                      <a:cubicBezTo>
                        <a:pt x="10774" y="0"/>
                        <a:pt x="10787" y="-1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59" y="1797"/>
                  <a:ext cx="95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400"/>
                    <a:t>最小分度</a:t>
                  </a:r>
                </a:p>
              </p:txBody>
            </p:sp>
          </p:grpSp>
          <p:sp>
            <p:nvSpPr>
              <p:cNvPr id="29" name="AutoShape 44"/>
              <p:cNvSpPr>
                <a:spLocks noChangeArrowheads="1"/>
              </p:cNvSpPr>
              <p:nvPr/>
            </p:nvSpPr>
            <p:spPr bwMode="auto">
              <a:xfrm flipH="1">
                <a:off x="1565" y="1155"/>
                <a:ext cx="227" cy="386"/>
              </a:xfrm>
              <a:custGeom>
                <a:avLst/>
                <a:gdLst>
                  <a:gd name="T0" fmla="*/ 194 w 21600"/>
                  <a:gd name="T1" fmla="*/ 56 h 21600"/>
                  <a:gd name="T2" fmla="*/ 113 w 21600"/>
                  <a:gd name="T3" fmla="*/ 48 h 21600"/>
                  <a:gd name="T4" fmla="*/ 154 w 21600"/>
                  <a:gd name="T5" fmla="*/ 125 h 21600"/>
                  <a:gd name="T6" fmla="*/ 255 w 21600"/>
                  <a:gd name="T7" fmla="*/ 193 h 21600"/>
                  <a:gd name="T8" fmla="*/ 199 w 21600"/>
                  <a:gd name="T9" fmla="*/ 289 h 21600"/>
                  <a:gd name="T10" fmla="*/ 142 w 21600"/>
                  <a:gd name="T11" fmla="*/ 193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0 w 21600"/>
                  <a:gd name="T19" fmla="*/ 3190 h 21600"/>
                  <a:gd name="T20" fmla="*/ 18460 w 21600"/>
                  <a:gd name="T21" fmla="*/ 1841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10793" y="5399"/>
                      <a:pt x="10787" y="5400"/>
                      <a:pt x="10781" y="5400"/>
                    </a:cubicBezTo>
                    <a:lnTo>
                      <a:pt x="10762" y="0"/>
                    </a:lnTo>
                    <a:cubicBezTo>
                      <a:pt x="10774" y="0"/>
                      <a:pt x="10787" y="-1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Text Box 45"/>
              <p:cNvSpPr txBox="1">
                <a:spLocks noChangeArrowheads="1"/>
              </p:cNvSpPr>
              <p:nvPr/>
            </p:nvSpPr>
            <p:spPr bwMode="auto">
              <a:xfrm>
                <a:off x="1656" y="974"/>
                <a:ext cx="952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/>
                  <a:t>锁紧螺母</a:t>
                </a:r>
              </a:p>
            </p:txBody>
          </p:sp>
          <p:sp>
            <p:nvSpPr>
              <p:cNvPr id="31" name="Text Box 47"/>
              <p:cNvSpPr txBox="1">
                <a:spLocks noChangeArrowheads="1"/>
              </p:cNvSpPr>
              <p:nvPr/>
            </p:nvSpPr>
            <p:spPr bwMode="auto">
              <a:xfrm>
                <a:off x="363" y="799"/>
                <a:ext cx="99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/>
                  <a:t>内量爪</a:t>
                </a:r>
              </a:p>
            </p:txBody>
          </p:sp>
          <p:sp>
            <p:nvSpPr>
              <p:cNvPr id="32" name="Line 48"/>
              <p:cNvSpPr>
                <a:spLocks noChangeShapeType="1"/>
              </p:cNvSpPr>
              <p:nvPr/>
            </p:nvSpPr>
            <p:spPr bwMode="auto">
              <a:xfrm>
                <a:off x="2032" y="2255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Text Box 49"/>
              <p:cNvSpPr txBox="1">
                <a:spLocks noChangeArrowheads="1"/>
              </p:cNvSpPr>
              <p:nvPr/>
            </p:nvSpPr>
            <p:spPr bwMode="auto">
              <a:xfrm>
                <a:off x="1542" y="2584"/>
                <a:ext cx="99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/>
                  <a:t>推把</a:t>
                </a:r>
              </a:p>
            </p:txBody>
          </p:sp>
        </p:grpSp>
        <p:sp>
          <p:nvSpPr>
            <p:cNvPr id="15" name="Line 56"/>
            <p:cNvSpPr>
              <a:spLocks noChangeShapeType="1"/>
            </p:cNvSpPr>
            <p:nvPr/>
          </p:nvSpPr>
          <p:spPr bwMode="auto">
            <a:xfrm>
              <a:off x="5193" y="1979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57"/>
            <p:cNvSpPr txBox="1">
              <a:spLocks noChangeArrowheads="1"/>
            </p:cNvSpPr>
            <p:nvPr/>
          </p:nvSpPr>
          <p:spPr bwMode="auto">
            <a:xfrm>
              <a:off x="5307" y="2024"/>
              <a:ext cx="4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4276831" y="4115347"/>
            <a:ext cx="7345362" cy="19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游标卡尺是由毫米分度值的主尺和一段能滑动的游标副尺构成，它能够把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位下一位的读数较准确地读出来，因而是比钢尺更准确的测量仪器。游标卡尺可以用来测量长度、孔深及圆筒的内径、外径等几何量。</a:t>
            </a: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4222786" y="3973688"/>
            <a:ext cx="7561262" cy="2332343"/>
          </a:xfrm>
          <a:prstGeom prst="flowChartAlternateProcess">
            <a:avLst/>
          </a:prstGeom>
          <a:noFill/>
          <a:ln w="34925">
            <a:solidFill>
              <a:srgbClr val="33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A2F9C4B6-5E12-4B4B-AF04-328C36F8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/>
          <a:stretch>
            <a:fillRect/>
          </a:stretch>
        </p:blipFill>
        <p:spPr>
          <a:xfrm>
            <a:off x="6428935" y="0"/>
            <a:ext cx="2661686" cy="916194"/>
          </a:xfrm>
          <a:prstGeom prst="rect">
            <a:avLst/>
          </a:prstGeom>
        </p:spPr>
      </p:pic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0" y="916194"/>
            <a:ext cx="12192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0621" y="165709"/>
            <a:ext cx="3374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大学物理实验</a:t>
            </a:r>
          </a:p>
        </p:txBody>
      </p:sp>
      <p:pic>
        <p:nvPicPr>
          <p:cNvPr id="52" name="Picture 5" descr="卡尺读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20389"/>
          <a:stretch>
            <a:fillRect/>
          </a:stretch>
        </p:blipFill>
        <p:spPr bwMode="auto">
          <a:xfrm>
            <a:off x="2703602" y="1065686"/>
            <a:ext cx="7450666" cy="296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27120" y="4264025"/>
            <a:ext cx="1168265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00FF99"/>
              </a:buClr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整数值：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游标尺的“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0”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线是读毫米的基准，主尺上接近游标“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0”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线左边最近的那根刻线的数字就是主尺的毫米值。</a:t>
            </a:r>
          </a:p>
        </p:txBody>
      </p:sp>
      <p:sp>
        <p:nvSpPr>
          <p:cNvPr id="83" name="Rectangle 5"/>
          <p:cNvSpPr txBox="1">
            <a:spLocks noChangeArrowheads="1"/>
          </p:cNvSpPr>
          <p:nvPr/>
        </p:nvSpPr>
        <p:spPr bwMode="auto">
          <a:xfrm>
            <a:off x="227120" y="5252564"/>
            <a:ext cx="11682657" cy="14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00FF99"/>
              </a:buClr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小数值：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游标尺上哪一根线与主尺上的刻线对齐，将该线的序号乘游标分度值（也可在游标尺上直接读出）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00FF99"/>
              </a:buClr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132 mm+0.05 mm× 9 = 132.45 mm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00FF99"/>
              </a:buClr>
            </a:pP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EABDF8B-E1EF-4A4F-92C0-8D26B947A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7" y="149492"/>
            <a:ext cx="5052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四、实验内容和步骤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M4N2MwOWY4Zjc1N2U1MjhhMTFhYzU2MmZjMjVmY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1982</Words>
  <Application>Microsoft Office PowerPoint</Application>
  <PresentationFormat>宽屏</PresentationFormat>
  <Paragraphs>251</Paragraphs>
  <Slides>25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-apple-system</vt:lpstr>
      <vt:lpstr>等线</vt:lpstr>
      <vt:lpstr>等线 Light</vt:lpstr>
      <vt:lpstr>黑体</vt:lpstr>
      <vt:lpstr>华文楷体</vt:lpstr>
      <vt:lpstr>楷体</vt:lpstr>
      <vt:lpstr>楷体_GB2312</vt:lpstr>
      <vt:lpstr>Arial</vt:lpstr>
      <vt:lpstr>Cambria Math</vt:lpstr>
      <vt:lpstr>Times New Roman</vt:lpstr>
      <vt:lpstr>Wingdings</vt:lpstr>
      <vt:lpstr>Office 主题​​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Qiushuang</dc:creator>
  <cp:lastModifiedBy>XQS</cp:lastModifiedBy>
  <cp:revision>478</cp:revision>
  <cp:lastPrinted>2023-11-01T05:22:00Z</cp:lastPrinted>
  <dcterms:created xsi:type="dcterms:W3CDTF">2023-09-20T04:40:00Z</dcterms:created>
  <dcterms:modified xsi:type="dcterms:W3CDTF">2025-03-17T00:33:44Z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6FED133992CF409BB95921CF2600CA2B_12</vt:lpwstr>
  </property>
  <property fmtid="{D5CDD505-2E9C-101B-9397-08002B2CF9AE}" pid="3" name="KSOProductBuildVer">
    <vt:lpwstr>2052-11.1.0.14309</vt:lpwstr>
  </property>
</Properties>
</file>